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75" r:id="rId6"/>
    <p:sldId id="274" r:id="rId7"/>
    <p:sldId id="267" r:id="rId8"/>
    <p:sldId id="268" r:id="rId9"/>
    <p:sldId id="270" r:id="rId10"/>
    <p:sldId id="269" r:id="rId11"/>
    <p:sldId id="271" r:id="rId12"/>
    <p:sldId id="261" r:id="rId13"/>
    <p:sldId id="264" r:id="rId14"/>
    <p:sldId id="272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i.niskakangas@netikka.fi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20" autoAdjust="0"/>
    <p:restoredTop sz="95244" autoAdjust="0"/>
  </p:normalViewPr>
  <p:slideViewPr>
    <p:cSldViewPr>
      <p:cViewPr>
        <p:scale>
          <a:sx n="75" d="100"/>
          <a:sy n="75" d="100"/>
        </p:scale>
        <p:origin x="1133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1T16:37:29.96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 alt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 altLang="fi-FI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 alt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5CC8B7-D6B7-4172-AD61-B1E40843663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95579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C8B7-D6B7-4172-AD61-B1E40843663A}" type="slidenum">
              <a:rPr lang="fi-FI" altLang="fi-FI" smtClean="0"/>
              <a:pPr/>
              <a:t>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7464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C8B7-D6B7-4172-AD61-B1E40843663A}" type="slidenum">
              <a:rPr lang="fi-FI" altLang="fi-FI" smtClean="0"/>
              <a:pPr/>
              <a:t>14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4390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aall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188913"/>
            <a:ext cx="2246312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yläbans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77788"/>
            <a:ext cx="89979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ylakaa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92150"/>
            <a:ext cx="905192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altLang="fi-FI" noProof="0"/>
              <a:t>Muokkaa perustyyl. napsautt.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altLang="fi-FI" noProof="0"/>
              <a:t>Muokkaa alaotsikon perustyyliä napsautt.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32138" y="6381750"/>
            <a:ext cx="1341437" cy="476250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8540D9-C4BE-4A0C-8D89-CD691C7EFFF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3080" name="Picture 8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991225"/>
            <a:ext cx="27352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it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0988"/>
            <a:ext cx="2808288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alakaa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641975"/>
            <a:ext cx="6049962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ww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6453188"/>
            <a:ext cx="10795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1098A-F34E-4B03-B50F-0E0453491C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7938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773113"/>
            <a:ext cx="2057400" cy="5176837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773113"/>
            <a:ext cx="6019800" cy="517683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1B300-9C64-4F35-8531-8DB9A4DECA2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9220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E5006-7A65-4865-9467-ED727C292B8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6515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F3AB0-1372-4778-A7E7-63C39838786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5642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03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03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AD772-0F34-442E-839E-11482CDDD4C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70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580EC-AD53-45A6-84CA-AFF528609EE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742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DFEB2-B5CA-45B5-BB3C-2D78AB6E197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5244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9245B-BF52-40F3-9851-5764E619A1E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7642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108B6-4F31-47A3-808A-AD6DBB24DE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5791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F8C76-9F04-4AAD-9E09-03E6253BEC1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649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yläbansk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77788"/>
            <a:ext cx="89979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ylakaar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92150"/>
            <a:ext cx="905192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73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pic>
        <p:nvPicPr>
          <p:cNvPr id="1042" name="Picture 18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991225"/>
            <a:ext cx="27352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it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0988"/>
            <a:ext cx="2808288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lakaari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641975"/>
            <a:ext cx="6049962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32138" y="6381750"/>
            <a:ext cx="1341437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fi-FI" altLang="fi-FI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84688" y="6381750"/>
            <a:ext cx="2895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fi-FI" altLang="fi-FI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F856669-EC32-4F2C-8E9D-220A536B058B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1048" name="Picture 24" descr="www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6453188"/>
            <a:ext cx="10795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sz="2800" dirty="0"/>
              <a:t>Verituotteiden matkassa </a:t>
            </a:r>
            <a:r>
              <a:rPr lang="fi-FI" altLang="fi-FI" sz="2800" dirty="0" err="1"/>
              <a:t>EPSHP:n</a:t>
            </a:r>
            <a:r>
              <a:rPr lang="fi-FI" altLang="fi-FI" sz="2800" dirty="0"/>
              <a:t> alueella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i-FI" altLang="fi-FI" sz="1600" dirty="0"/>
          </a:p>
          <a:p>
            <a:endParaRPr lang="fi-FI" altLang="fi-FI" dirty="0"/>
          </a:p>
          <a:p>
            <a:r>
              <a:rPr lang="fi-FI" altLang="fi-FI" dirty="0"/>
              <a:t>Opintopäivä 17.2.2018</a:t>
            </a:r>
          </a:p>
          <a:p>
            <a:r>
              <a:rPr lang="fi-FI" altLang="fi-FI" sz="1800" dirty="0"/>
              <a:t>Teknologiakeskus </a:t>
            </a:r>
            <a:r>
              <a:rPr lang="fi-FI" altLang="fi-FI" sz="1800" dirty="0" err="1"/>
              <a:t>Frami</a:t>
            </a:r>
            <a:r>
              <a:rPr lang="fi-FI" altLang="fi-FI" sz="1800" dirty="0"/>
              <a:t>, B-osa</a:t>
            </a:r>
          </a:p>
          <a:p>
            <a:r>
              <a:rPr lang="fi-FI" altLang="fi-FI" sz="1200" dirty="0"/>
              <a:t>Verikeskusryhmävastaava Sari Niskakangas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B4E428-7B41-4CC1-9D12-E52D5A09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Verikeskus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E7BF58-EA78-4C75-AA55-1DBCDC5AA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673127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	Työt lukuina 2017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	Veriryhmät		 	15342 kpl</a:t>
            </a:r>
          </a:p>
          <a:p>
            <a:pPr marL="0" indent="0">
              <a:buNone/>
            </a:pPr>
            <a:r>
              <a:rPr lang="fi-FI" dirty="0"/>
              <a:t>	Vasta-aineet			18492 kpl</a:t>
            </a:r>
          </a:p>
          <a:p>
            <a:pPr marL="0" indent="0">
              <a:buNone/>
            </a:pPr>
            <a:r>
              <a:rPr lang="fi-FI" dirty="0"/>
              <a:t>	Sopivuuskokeet		21095 kpl</a:t>
            </a:r>
          </a:p>
          <a:p>
            <a:pPr marL="0" indent="0">
              <a:buNone/>
            </a:pPr>
            <a:r>
              <a:rPr lang="fi-FI" dirty="0"/>
              <a:t>	Vastasyntyneen ryhmä	    278 kpl </a:t>
            </a:r>
          </a:p>
          <a:p>
            <a:pPr marL="0" indent="0">
              <a:buNone/>
            </a:pPr>
            <a:r>
              <a:rPr lang="fi-FI" dirty="0"/>
              <a:t>		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346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80A1C0-9D49-4C01-98AB-A3F1C500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Verituotteiden toimittaminen osastoille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AE6D3E-7EE4-4CA8-955F-6720431BB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Keskussairaalan sisällä verituotteet toimitetaan osastoille potilaan henkilötunnusta vastaan</a:t>
            </a:r>
          </a:p>
          <a:p>
            <a:pPr marL="914400" lvl="2" indent="0">
              <a:buNone/>
            </a:pPr>
            <a:r>
              <a:rPr lang="fi-FI" dirty="0"/>
              <a:t>- Putkipostilla, poikkeus Trombosyytit</a:t>
            </a:r>
          </a:p>
          <a:p>
            <a:pPr lvl="2">
              <a:buFontTx/>
              <a:buChar char="-"/>
            </a:pPr>
            <a:r>
              <a:rPr lang="fi-FI" dirty="0"/>
              <a:t>Osastot hakevat</a:t>
            </a:r>
          </a:p>
          <a:p>
            <a:pPr marL="914400" lvl="2" indent="0">
              <a:buNone/>
            </a:pPr>
            <a:endParaRPr lang="fi-FI" dirty="0"/>
          </a:p>
          <a:p>
            <a:pPr marL="914400" lvl="2" indent="0">
              <a:buNone/>
            </a:pPr>
            <a:r>
              <a:rPr lang="fi-FI" dirty="0"/>
              <a:t>Terveyskeskuksiin veret lähetetään</a:t>
            </a:r>
          </a:p>
          <a:p>
            <a:pPr lvl="2">
              <a:buFontTx/>
              <a:buChar char="-"/>
            </a:pPr>
            <a:r>
              <a:rPr lang="fi-FI" dirty="0"/>
              <a:t>Reittikuljetuksella, reitit 1, 2, 3</a:t>
            </a:r>
          </a:p>
          <a:p>
            <a:pPr lvl="2">
              <a:buFontTx/>
              <a:buChar char="-"/>
            </a:pPr>
            <a:r>
              <a:rPr lang="fi-FI" dirty="0"/>
              <a:t>Tarvittaessa taksilla, ambulanssilla</a:t>
            </a:r>
          </a:p>
          <a:p>
            <a:pPr marL="914400" lvl="2" indent="0">
              <a:buNone/>
            </a:pPr>
            <a:r>
              <a:rPr lang="fi-FI" dirty="0"/>
              <a:t>-  Kuljetuslaatikot, lämpötilaseurantalaite</a:t>
            </a:r>
          </a:p>
          <a:p>
            <a:pPr marL="914400" lvl="2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03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B60D841-270B-4F3A-A624-188C97BA0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604867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2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50B561F-736F-4D74-B298-7AAE88BE5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3816424" cy="525658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AE628E5-DBBE-4C99-811C-67448106F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11308"/>
            <a:ext cx="3147814" cy="50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6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361892-3583-4714-B125-2C61B3E92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Verikeskus numeroina 2017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DAC7B9-B7EF-4FD2-A992-72505836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Luovutetut tuotteet </a:t>
            </a:r>
          </a:p>
          <a:p>
            <a:pPr lvl="1"/>
            <a:r>
              <a:rPr lang="fi-FI" dirty="0"/>
              <a:t>Punasolut valkosoluton 5863 kpl</a:t>
            </a:r>
          </a:p>
          <a:p>
            <a:pPr lvl="1"/>
            <a:r>
              <a:rPr lang="fi-FI" dirty="0"/>
              <a:t>Punasolut </a:t>
            </a:r>
            <a:r>
              <a:rPr lang="fi-FI" dirty="0" err="1"/>
              <a:t>vs</a:t>
            </a:r>
            <a:r>
              <a:rPr lang="fi-FI" dirty="0"/>
              <a:t> sädetetyt   345 kpl</a:t>
            </a:r>
          </a:p>
          <a:p>
            <a:pPr lvl="1"/>
            <a:r>
              <a:rPr lang="fi-FI" dirty="0"/>
              <a:t>Punasolut </a:t>
            </a:r>
            <a:r>
              <a:rPr lang="fi-FI" dirty="0" err="1"/>
              <a:t>vs</a:t>
            </a:r>
            <a:r>
              <a:rPr lang="fi-FI" dirty="0"/>
              <a:t> lasten  4 kpl, joista 1 sädetetty </a:t>
            </a:r>
          </a:p>
          <a:p>
            <a:pPr lvl="1"/>
            <a:r>
              <a:rPr lang="fi-FI" dirty="0"/>
              <a:t> </a:t>
            </a:r>
          </a:p>
          <a:p>
            <a:pPr lvl="1"/>
            <a:r>
              <a:rPr lang="fi-FI" dirty="0"/>
              <a:t>Trombosyytit 614 kpl, joista 402 sädetetty, luovuttajia 2273</a:t>
            </a:r>
          </a:p>
          <a:p>
            <a:pPr lvl="1"/>
            <a:endParaRPr lang="fi-FI" dirty="0"/>
          </a:p>
          <a:p>
            <a:pPr lvl="1"/>
            <a:r>
              <a:rPr lang="fi-FI" dirty="0" err="1"/>
              <a:t>octaplasLG</a:t>
            </a:r>
            <a:r>
              <a:rPr lang="fi-FI" dirty="0"/>
              <a:t>® -jääplasma 523 kpl</a:t>
            </a:r>
          </a:p>
          <a:p>
            <a:pPr marL="457200" lvl="1" indent="0">
              <a:buNone/>
            </a:pPr>
            <a:endParaRPr lang="fi-FI" i="1" dirty="0"/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5" name="Kuva 4" descr="IV">
            <a:extLst>
              <a:ext uri="{FF2B5EF4-FFF2-40B4-BE49-F238E27FC236}">
                <a16:creationId xmlns:a16="http://schemas.microsoft.com/office/drawing/2014/main" id="{79AAEB5B-0FE3-455D-A5B9-78E321B0E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4328" y="1628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D915BE-0272-426D-8834-2DD4967C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Luovutukset osastoille</a:t>
            </a:r>
          </a:p>
        </p:txBody>
      </p:sp>
      <p:pic>
        <p:nvPicPr>
          <p:cNvPr id="4" name="Sisällön paikkamerkki 4" descr="Vesi">
            <a:extLst>
              <a:ext uri="{FF2B5EF4-FFF2-40B4-BE49-F238E27FC236}">
                <a16:creationId xmlns:a16="http://schemas.microsoft.com/office/drawing/2014/main" id="{DEF28365-0E86-452C-B5F7-AA67B5CCA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6296" y="887413"/>
            <a:ext cx="914400" cy="914400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3D4D007-160D-4B52-A188-568DA061F446}"/>
              </a:ext>
            </a:extLst>
          </p:cNvPr>
          <p:cNvSpPr txBox="1"/>
          <p:nvPr/>
        </p:nvSpPr>
        <p:spPr>
          <a:xfrm>
            <a:off x="683568" y="1816309"/>
            <a:ext cx="82296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Seinäjoki, </a:t>
            </a:r>
            <a:r>
              <a:rPr lang="fi-FI" dirty="0" err="1"/>
              <a:t>ks</a:t>
            </a:r>
            <a:r>
              <a:rPr lang="fi-FI" dirty="0"/>
              <a:t>	            5662 kpl  </a:t>
            </a:r>
            <a:r>
              <a:rPr lang="fi-FI" dirty="0" err="1"/>
              <a:t>sis</a:t>
            </a:r>
            <a:r>
              <a:rPr lang="fi-FI" dirty="0"/>
              <a:t> ps, </a:t>
            </a:r>
            <a:r>
              <a:rPr lang="fi-FI" dirty="0" err="1"/>
              <a:t>tromb</a:t>
            </a:r>
            <a:r>
              <a:rPr lang="fi-FI" dirty="0"/>
              <a:t>, </a:t>
            </a:r>
            <a:r>
              <a:rPr lang="fi-FI" dirty="0" err="1"/>
              <a:t>octaplasLG</a:t>
            </a:r>
            <a:endParaRPr lang="fi-FI" dirty="0"/>
          </a:p>
          <a:p>
            <a:r>
              <a:rPr lang="fi-FI" dirty="0"/>
              <a:t>Seinäjoki, </a:t>
            </a:r>
            <a:r>
              <a:rPr lang="fi-FI" dirty="0" err="1"/>
              <a:t>tk</a:t>
            </a:r>
            <a:r>
              <a:rPr lang="fi-FI" dirty="0"/>
              <a:t>		457 kpl </a:t>
            </a:r>
          </a:p>
          <a:p>
            <a:r>
              <a:rPr lang="fi-FI" dirty="0"/>
              <a:t>Kauhajoki		265 kpl</a:t>
            </a:r>
          </a:p>
          <a:p>
            <a:r>
              <a:rPr lang="fi-FI" dirty="0"/>
              <a:t>Q6 osastot		236 kpl	Ähtäri, Alavus, Kuortane</a:t>
            </a:r>
          </a:p>
          <a:p>
            <a:r>
              <a:rPr lang="fi-FI" dirty="0"/>
              <a:t>Kurikka			128 kpl</a:t>
            </a:r>
          </a:p>
          <a:p>
            <a:r>
              <a:rPr lang="fi-FI" dirty="0"/>
              <a:t>Lappajärvi		121 kpl</a:t>
            </a:r>
          </a:p>
          <a:p>
            <a:r>
              <a:rPr lang="fi-FI" dirty="0"/>
              <a:t>Lapua			  89 kpl</a:t>
            </a:r>
          </a:p>
          <a:p>
            <a:r>
              <a:rPr lang="fi-FI" dirty="0"/>
              <a:t>Alajärvi			  77 kpl</a:t>
            </a:r>
          </a:p>
          <a:p>
            <a:r>
              <a:rPr lang="fi-FI" dirty="0"/>
              <a:t>Kauhava			  54 kpl</a:t>
            </a:r>
          </a:p>
          <a:p>
            <a:r>
              <a:rPr lang="fi-FI" dirty="0"/>
              <a:t>Ilmajoki, Teuva		  53 kpl</a:t>
            </a:r>
          </a:p>
          <a:p>
            <a:r>
              <a:rPr lang="fi-FI" dirty="0"/>
              <a:t>Ylihärmä			  25 kpl</a:t>
            </a:r>
          </a:p>
          <a:p>
            <a:r>
              <a:rPr lang="fi-FI" dirty="0"/>
              <a:t>Isojoki			  12 kpl</a:t>
            </a:r>
          </a:p>
          <a:p>
            <a:r>
              <a:rPr lang="fi-FI" dirty="0"/>
              <a:t>Vimpeli			    6 kpl</a:t>
            </a:r>
          </a:p>
          <a:p>
            <a:r>
              <a:rPr lang="fi-FI" dirty="0"/>
              <a:t>Karijoki, Alahärmä	    2 kpl</a:t>
            </a:r>
          </a:p>
          <a:p>
            <a:r>
              <a:rPr lang="fi-FI" dirty="0"/>
              <a:t>Evijärvi			    1 kpl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1696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186A80-0A50-4FC2-8A67-524FD0659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Käyttämättä jääneet tai rikkoutuneet verituotteet palautetaan verikeskukseen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ym typeface="Wingdings" panose="05000000000000000000" pitchFamily="2" charset="2"/>
              </a:rPr>
              <a:t> poistokirjaus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 asianmukainen hävitys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 reklamointi SPR:lle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Seinäjoella vanhenemisprosentti punasoluilla 0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 sopivuuskokeet usealle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1470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A0B42A2E-CDB8-452C-982D-E889E9823155}"/>
              </a:ext>
            </a:extLst>
          </p:cNvPr>
          <p:cNvSpPr txBox="1"/>
          <p:nvPr/>
        </p:nvSpPr>
        <p:spPr>
          <a:xfrm>
            <a:off x="3563888" y="2348880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Kysymyksiä, kommentteja….</a:t>
            </a:r>
          </a:p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r>
              <a:rPr lang="fi-FI" sz="3200" dirty="0"/>
              <a:t>KIITOS    </a:t>
            </a:r>
          </a:p>
        </p:txBody>
      </p:sp>
      <p:pic>
        <p:nvPicPr>
          <p:cNvPr id="5" name="Picture 2" descr="C:\Users\paolass3\Desktop\IMG-20151016-WA0000.jpg">
            <a:extLst>
              <a:ext uri="{FF2B5EF4-FFF2-40B4-BE49-F238E27FC236}">
                <a16:creationId xmlns:a16="http://schemas.microsoft.com/office/drawing/2014/main" id="{A9BF793F-F346-4446-8032-A34B31E4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1492"/>
            <a:ext cx="266429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/>
              <a:t>Verituotteiden matkassa </a:t>
            </a:r>
            <a:r>
              <a:rPr lang="fi-FI" sz="2000" dirty="0" err="1"/>
              <a:t>EPSHP:n</a:t>
            </a:r>
            <a:r>
              <a:rPr lang="fi-FI" sz="2000" dirty="0"/>
              <a:t> alueella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Lukuja SPR:ltä</a:t>
            </a:r>
          </a:p>
          <a:p>
            <a:endParaRPr lang="fi-FI" dirty="0"/>
          </a:p>
          <a:p>
            <a:r>
              <a:rPr lang="fi-FI" dirty="0"/>
              <a:t>Verikeskus lukuina</a:t>
            </a:r>
          </a:p>
          <a:p>
            <a:endParaRPr lang="fi-FI" dirty="0"/>
          </a:p>
          <a:p>
            <a:r>
              <a:rPr lang="fi-FI" dirty="0"/>
              <a:t>Kuvia</a:t>
            </a:r>
          </a:p>
        </p:txBody>
      </p:sp>
    </p:spTree>
    <p:extLst>
      <p:ext uri="{BB962C8B-B14F-4D97-AF65-F5344CB8AC3E}">
        <p14:creationId xmlns:p14="http://schemas.microsoft.com/office/powerpoint/2010/main" val="332164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897933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Suomessa tarvitaan joka arkipäivä 800 verenluovuttajaa, jotta potilaat saavat tarvitsemansa verivalmisteet.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   VUOSI 2016 SPR:llä</a:t>
            </a:r>
          </a:p>
          <a:p>
            <a:pPr lvl="2"/>
            <a:r>
              <a:rPr lang="fi-FI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207 000 verenluovutusta</a:t>
            </a:r>
          </a:p>
          <a:p>
            <a:pPr lvl="2"/>
            <a:r>
              <a:rPr lang="fi-FI" dirty="0">
                <a:ea typeface="+mn-ea"/>
                <a:cs typeface="+mn-cs"/>
              </a:rPr>
              <a:t>265 000 myytyä punasolu-, trombosyytti- ja     	 	     </a:t>
            </a:r>
            <a:r>
              <a:rPr lang="fi-FI" dirty="0" err="1">
                <a:ea typeface="+mn-ea"/>
                <a:cs typeface="+mn-cs"/>
              </a:rPr>
              <a:t>octaplasLG</a:t>
            </a:r>
            <a:r>
              <a:rPr lang="fi-FI" dirty="0">
                <a:ea typeface="+mn-ea"/>
                <a:cs typeface="+mn-cs"/>
              </a:rPr>
              <a:t>- valmistetta</a:t>
            </a:r>
          </a:p>
          <a:p>
            <a:pPr lvl="2"/>
            <a:r>
              <a:rPr lang="fi-FI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50 000 potilasta saanut apua verivalmisteilla</a:t>
            </a:r>
            <a:endParaRPr lang="fi-FI" dirty="0">
              <a:ea typeface="+mn-ea"/>
              <a:cs typeface="+mn-cs"/>
            </a:endParaRPr>
          </a:p>
          <a:p>
            <a:pPr lvl="2"/>
            <a:endParaRPr lang="fi-FI" dirty="0">
              <a:ea typeface="+mn-ea"/>
              <a:cs typeface="+mn-cs"/>
            </a:endParaRPr>
          </a:p>
          <a:p>
            <a:r>
              <a:rPr lang="fi-FI" dirty="0"/>
              <a:t>Etelä- Pohjanmaan </a:t>
            </a:r>
            <a:r>
              <a:rPr lang="fi-FI" dirty="0" err="1"/>
              <a:t>shp:n</a:t>
            </a:r>
            <a:r>
              <a:rPr lang="fi-FI" dirty="0"/>
              <a:t> alue käsittää 18 kuntaa, jonka yhteenlaskettu väestömäärä on noin 200 000</a:t>
            </a:r>
          </a:p>
          <a:p>
            <a:endParaRPr lang="fi-FI" dirty="0"/>
          </a:p>
          <a:p>
            <a:pPr lvl="2"/>
            <a:endParaRPr lang="fi-FI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paolass3\Desktop\IMG-20151016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43" y="2050503"/>
            <a:ext cx="159640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3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773113"/>
            <a:ext cx="8291264" cy="5464199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Verivalmisteet tulevat Helsingin SPR Veripalvelusta Seinäjoelle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 * Ketju-sopimuksen mukaan postin kuljetuksella MA ja TO</a:t>
            </a:r>
          </a:p>
          <a:p>
            <a:pPr marL="0" indent="0">
              <a:buNone/>
            </a:pPr>
            <a:r>
              <a:rPr lang="fi-FI" dirty="0"/>
              <a:t>	- SPR näkee omasta tietojärjestelmästään meidän 		  verivarastotilanteen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 * Linja-autolla, mahdollisuus joka arki-ilta klo 19:15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 * Taksilla, lääkärin luvalla, tarvittaessa </a:t>
            </a:r>
            <a:r>
              <a:rPr lang="fi-FI" dirty="0" err="1"/>
              <a:t>Hki</a:t>
            </a:r>
            <a:r>
              <a:rPr lang="fi-FI" dirty="0"/>
              <a:t> (noin 650 euroa) tai </a:t>
            </a:r>
          </a:p>
          <a:p>
            <a:pPr marL="0" indent="0">
              <a:buNone/>
            </a:pPr>
            <a:r>
              <a:rPr lang="fi-FI" dirty="0"/>
              <a:t>     Tre (noin 350 euroa)</a:t>
            </a:r>
          </a:p>
        </p:txBody>
      </p:sp>
      <p:pic>
        <p:nvPicPr>
          <p:cNvPr id="1026" name="Picture 2" descr="C:\Users\paolass3\Desktop\IMG-20151016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25144"/>
            <a:ext cx="6480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9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2962449" cy="4608512"/>
          </a:xfrm>
        </p:spPr>
      </p:pic>
      <p:pic>
        <p:nvPicPr>
          <p:cNvPr id="8" name="Sisällön paikkamerkki 6">
            <a:extLst>
              <a:ext uri="{FF2B5EF4-FFF2-40B4-BE49-F238E27FC236}">
                <a16:creationId xmlns:a16="http://schemas.microsoft.com/office/drawing/2014/main" id="{1D71FE1E-3BE5-4BD6-BC26-28D0FF8F0D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3161497" cy="507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4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AC9FF46-0D98-457D-B2DE-B040C68FBA4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2142"/>
            <a:ext cx="2546447" cy="2986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CF3BE9F-5481-436B-A119-CDD67981F2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08720"/>
            <a:ext cx="3816424" cy="345638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96A0F0D-6B0E-4582-9CD4-7ECD7ABBEB3E}"/>
              </a:ext>
            </a:extLst>
          </p:cNvPr>
          <p:cNvSpPr txBox="1"/>
          <p:nvPr/>
        </p:nvSpPr>
        <p:spPr>
          <a:xfrm>
            <a:off x="1439652" y="4581128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Varaston tavoitetaso: O + ja  A + 55 kpl</a:t>
            </a:r>
          </a:p>
          <a:p>
            <a:r>
              <a:rPr lang="fi-FI" sz="1600" dirty="0"/>
              <a:t>		   B + ja O -  20 kpl  </a:t>
            </a:r>
          </a:p>
          <a:p>
            <a:r>
              <a:rPr lang="fi-FI" sz="1600" dirty="0"/>
              <a:t>		   A - 10 kpl, B -  6 kpl</a:t>
            </a:r>
          </a:p>
          <a:p>
            <a:r>
              <a:rPr lang="fi-FI" sz="1600" dirty="0"/>
              <a:t>		   AB + 2 kpl</a:t>
            </a:r>
          </a:p>
          <a:p>
            <a:r>
              <a:rPr lang="fi-FI" sz="1600" dirty="0"/>
              <a:t> </a:t>
            </a:r>
          </a:p>
          <a:p>
            <a:r>
              <a:rPr lang="fi-FI" sz="1600" dirty="0"/>
              <a:t>Punasoluja noin 160 kpl varastossa, </a:t>
            </a:r>
            <a:r>
              <a:rPr lang="fi-FI" sz="1600" dirty="0" err="1"/>
              <a:t>octaplasLG</a:t>
            </a:r>
            <a:r>
              <a:rPr lang="fi-FI" sz="1600" dirty="0"/>
              <a:t> noin 100 kpl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13320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A0F26D-803D-46CE-B936-4FB9D033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049"/>
            <a:ext cx="8229600" cy="1008064"/>
          </a:xfrm>
        </p:spPr>
        <p:txBody>
          <a:bodyPr/>
          <a:lstStyle/>
          <a:p>
            <a:r>
              <a:rPr lang="fi-FI" dirty="0"/>
              <a:t>Veritilaus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1A6396-7F1D-405B-B419-09DECB15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60849"/>
            <a:ext cx="8147248" cy="3889102"/>
          </a:xfrm>
        </p:spPr>
        <p:txBody>
          <a:bodyPr/>
          <a:lstStyle/>
          <a:p>
            <a:r>
              <a:rPr lang="fi-FI" dirty="0"/>
              <a:t>Veriryhmä ja sopivuuskoenäytteet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Veritilaus </a:t>
            </a:r>
            <a:r>
              <a:rPr lang="fi-FI" dirty="0" err="1"/>
              <a:t>Effica</a:t>
            </a:r>
            <a:r>
              <a:rPr lang="fi-FI" dirty="0"/>
              <a:t> verivarausohjelmaan, osasto tekee</a:t>
            </a:r>
          </a:p>
          <a:p>
            <a:pPr marL="0" indent="0">
              <a:buNone/>
            </a:pPr>
            <a:r>
              <a:rPr lang="fi-FI" dirty="0"/>
              <a:t>	*  verituotteet: punasolut, trombosyytit, jääplasma, </a:t>
            </a:r>
          </a:p>
          <a:p>
            <a:pPr marL="0" indent="0">
              <a:buNone/>
            </a:pPr>
            <a:r>
              <a:rPr lang="fi-FI" dirty="0"/>
              <a:t>	    erikoisveret</a:t>
            </a:r>
          </a:p>
          <a:p>
            <a:pPr marL="0" indent="0">
              <a:buNone/>
            </a:pPr>
            <a:r>
              <a:rPr lang="fi-FI" dirty="0"/>
              <a:t>	*  määrä ja tarveaika</a:t>
            </a:r>
          </a:p>
          <a:p>
            <a:pPr marL="0" indent="0">
              <a:buNone/>
            </a:pPr>
            <a:r>
              <a:rPr lang="fi-FI" dirty="0"/>
              <a:t>	*  lisätiedoissa oleelliset ja tärkeät asiat </a:t>
            </a:r>
          </a:p>
          <a:p>
            <a:pPr marL="0" indent="0">
              <a:buNone/>
            </a:pPr>
            <a:r>
              <a:rPr lang="fi-FI" dirty="0"/>
              <a:t>	   esim. tippalehti, paikka missä veret tiputetaan 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52274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5C2B25-92CF-4820-8058-1867F950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Verikeskus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C3E4B8-AC16-4D11-9491-13E8915E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523450"/>
            <a:ext cx="8229600" cy="2921773"/>
          </a:xfrm>
        </p:spPr>
        <p:txBody>
          <a:bodyPr/>
          <a:lstStyle/>
          <a:p>
            <a:r>
              <a:rPr lang="fi-FI" dirty="0"/>
              <a:t>Noin 40 päivystäjää, verikeskusosaajaa, 5 vastuuhoitajaa</a:t>
            </a:r>
          </a:p>
          <a:p>
            <a:r>
              <a:rPr lang="fi-FI" dirty="0"/>
              <a:t>Aamuvuorossa kaksi työntekijää</a:t>
            </a:r>
          </a:p>
          <a:p>
            <a:r>
              <a:rPr lang="fi-FI" dirty="0"/>
              <a:t>Iltavuorossa yksi </a:t>
            </a:r>
          </a:p>
          <a:p>
            <a:r>
              <a:rPr lang="fi-FI" dirty="0"/>
              <a:t>Yövuorossa kaksi koko laboratoriossa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Verikeskusautomaatti / manuaalimenetelmä – geelikortti ja putkimenetelmä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862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26F41C-965A-4694-9D98-98502D31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Verikeskus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B0B0F3-E4E6-434E-AFF4-3D5CA5578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Töihin kuluva aika:</a:t>
            </a:r>
          </a:p>
          <a:p>
            <a:endParaRPr lang="fi-FI" dirty="0"/>
          </a:p>
          <a:p>
            <a:pPr marL="457200" lvl="1" indent="0">
              <a:buNone/>
            </a:pPr>
            <a:r>
              <a:rPr lang="fi-FI" dirty="0"/>
              <a:t>Veriryhmämääritys noin 15 min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dirty="0"/>
              <a:t>Vasta-aineseulonta noin 30 min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dirty="0"/>
              <a:t>Sopivuuskoe noin 30 min</a:t>
            </a:r>
          </a:p>
        </p:txBody>
      </p:sp>
    </p:spTree>
    <p:extLst>
      <p:ext uri="{BB962C8B-B14F-4D97-AF65-F5344CB8AC3E}">
        <p14:creationId xmlns:p14="http://schemas.microsoft.com/office/powerpoint/2010/main" val="2390283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werPoint -pohja">
  <a:themeElements>
    <a:clrScheme name="Esiversi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iversio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iversi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versi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versi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versi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versi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versi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versi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versi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versi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versi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versi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versi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iversi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232</Words>
  <Application>Microsoft Office PowerPoint</Application>
  <PresentationFormat>Näytössä katseltava diaesitys (4:3)</PresentationFormat>
  <Paragraphs>137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Lucida Sans</vt:lpstr>
      <vt:lpstr>Wingdings</vt:lpstr>
      <vt:lpstr>PowerPoint -pohja</vt:lpstr>
      <vt:lpstr>Verituotteiden matkassa EPSHP:n alueella</vt:lpstr>
      <vt:lpstr>Verituotteiden matkassa EPSHP:n alueella</vt:lpstr>
      <vt:lpstr>PowerPoint-esitys</vt:lpstr>
      <vt:lpstr>PowerPoint-esitys</vt:lpstr>
      <vt:lpstr>PowerPoint-esitys</vt:lpstr>
      <vt:lpstr>PowerPoint-esitys</vt:lpstr>
      <vt:lpstr>Veritilaus</vt:lpstr>
      <vt:lpstr>Verikeskus</vt:lpstr>
      <vt:lpstr>Verikeskus</vt:lpstr>
      <vt:lpstr>Verikeskus </vt:lpstr>
      <vt:lpstr>Verituotteiden toimittaminen osastoille</vt:lpstr>
      <vt:lpstr>PowerPoint-esitys</vt:lpstr>
      <vt:lpstr>PowerPoint-esitys</vt:lpstr>
      <vt:lpstr>Verikeskus numeroina 2017</vt:lpstr>
      <vt:lpstr>Luovutukset osastoille</vt:lpstr>
      <vt:lpstr>PowerPoint-esitys</vt:lpstr>
      <vt:lpstr>PowerPoint-esitys</vt:lpstr>
    </vt:vector>
  </TitlesOfParts>
  <Company>EPSHP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Verituotteiden matkassa EPSHP:n alueella</dc:title>
  <dc:creator>Seinäjoen kemian labra</dc:creator>
  <cp:lastModifiedBy>sari.niskakangas@netikka.fi</cp:lastModifiedBy>
  <cp:revision>58</cp:revision>
  <dcterms:created xsi:type="dcterms:W3CDTF">2018-02-05T14:06:15Z</dcterms:created>
  <dcterms:modified xsi:type="dcterms:W3CDTF">2018-02-16T19:16:09Z</dcterms:modified>
</cp:coreProperties>
</file>