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xmlns="" id="{AFAFEBF4-F33B-E340-98FE-E80FCC9D67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2501F286-C230-E141-B058-E7E4E78319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B567D2-383A-CB46-A16F-893ABA7DFFDA}" type="datetimeFigureOut">
              <a:rPr lang="fi-FI"/>
              <a:pPr>
                <a:defRPr/>
              </a:pPr>
              <a:t>17.02.2018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45DD10F0-344A-DB4C-8DFF-72D0EF4639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2E5C4BA-3B37-DC41-84DE-E9404F1CF7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FC50C5-8D89-AC46-B129-24D8AC1E17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554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xmlns="" id="{EDCEE87C-9471-404E-ACED-571489FB8B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099C4127-6004-1047-9628-98829DD798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D8E19A-718D-0E49-AA66-F1976CA66ED8}" type="datetimeFigureOut">
              <a:rPr lang="fi-FI"/>
              <a:pPr>
                <a:defRPr/>
              </a:pPr>
              <a:t>17.02.2018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xmlns="" id="{647D8279-4758-6A4F-A921-9D324056C8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xmlns="" id="{207BFF0B-4EAA-504B-A977-FED43CE29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45B66AB9-6EC6-FC4D-8877-87540916A2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1172DC42-44C6-FA4E-B172-55DD671A24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A7306D-1C3C-114A-A90E-2315E01412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7198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HD-Title-R1d.png">
            <a:extLst>
              <a:ext uri="{FF2B5EF4-FFF2-40B4-BE49-F238E27FC236}">
                <a16:creationId xmlns:a16="http://schemas.microsoft.com/office/drawing/2014/main" xmlns="" id="{83143580-5726-0941-802B-E996FFCF4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7BAC586-00BE-6546-BF27-74A27D94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665E-C193-FA4F-9295-7CA07326EA98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FA6C29C-8D81-DA45-9D55-7DFEE3813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9388FD4-D95B-F843-813A-8A337976F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14A3-7F30-3841-9384-631FD18DC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>
            <a:extLst>
              <a:ext uri="{FF2B5EF4-FFF2-40B4-BE49-F238E27FC236}">
                <a16:creationId xmlns:a16="http://schemas.microsoft.com/office/drawing/2014/main" xmlns="" id="{C338E04D-02B2-7548-8490-7A223CF66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D3BBA549-1DD1-B349-8BFB-A6565F11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16D4-5C29-F544-92C2-0BAE4386EECA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42A02302-ED44-2648-A0B3-C4CD86D9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47C1996E-AF66-BA41-90F3-F3CD29ED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AA8-C9B1-D84B-B6BE-34C5A0BDE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1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xmlns="" id="{7B9D10E1-DAA0-F04D-8D77-104E70386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307E5884-B149-B54D-9C02-BC28C430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D700-0239-A64B-93CF-E1C3D2AE032B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E96E3F5B-0DBE-1740-A948-C4D595D7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8988482F-3B9A-0047-B2E5-340EC83E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E621-A62E-9E4C-83FF-6AF568738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87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>
            <a:extLst>
              <a:ext uri="{FF2B5EF4-FFF2-40B4-BE49-F238E27FC236}">
                <a16:creationId xmlns:a16="http://schemas.microsoft.com/office/drawing/2014/main" xmlns="" id="{19A720F7-849D-544D-B639-92ABA2BF3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xmlns="" id="{F691ABD8-7AAB-3A47-A207-5EDDC5E21E48}"/>
              </a:ext>
            </a:extLst>
          </p:cNvPr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xmlns="" id="{070918DE-0A6A-AD49-A704-614C4AF29EE9}"/>
              </a:ext>
            </a:extLst>
          </p:cNvPr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xmlns="" id="{3426B50B-16D5-A744-888A-E27B8E6276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E68C-E2F2-AE48-81E3-EB7373E41BC9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34197B5A-B04B-0F42-9F12-85F798C2B3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B9E8E21F-A620-5E42-B98E-E6979BEB13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14FB-B89A-294E-8621-46180677C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1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>
            <a:extLst>
              <a:ext uri="{FF2B5EF4-FFF2-40B4-BE49-F238E27FC236}">
                <a16:creationId xmlns:a16="http://schemas.microsoft.com/office/drawing/2014/main" xmlns="" id="{A8449672-24D0-264F-8E6A-61FFBF094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B8A6E64E-AACD-FA4B-9FB8-9BC0816A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7FD3D-073C-9045-B132-41809D6ED3E1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CCD2482C-1847-994E-837A-4F11BEB3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9F72D603-C099-1140-A7C4-DC6C1FD1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BC72-0D6F-2342-90DD-4F795A409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3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>
            <a:extLst>
              <a:ext uri="{FF2B5EF4-FFF2-40B4-BE49-F238E27FC236}">
                <a16:creationId xmlns:a16="http://schemas.microsoft.com/office/drawing/2014/main" xmlns="" id="{39FBBF5A-7D6D-0D4F-8038-87B1DC969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xmlns="" id="{08C806B6-3EC5-6F46-B4D2-ACEDDFF930B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8390-55BD-8843-B3D7-6D6F28F37EC8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xmlns="" id="{4E59ED0C-C9FB-174B-AA3C-012F3BB59CA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xmlns="" id="{B4D9D685-98CF-244C-B1B7-79ABCC3BABC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190C-FB10-EA45-8B23-9EEFB90D5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kuva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>
            <a:extLst>
              <a:ext uri="{FF2B5EF4-FFF2-40B4-BE49-F238E27FC236}">
                <a16:creationId xmlns:a16="http://schemas.microsoft.com/office/drawing/2014/main" xmlns="" id="{74E5B0C9-4D35-0F4E-9757-ADA4B6894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xmlns="" id="{EA249BBA-1973-B746-B239-1AB16CDD465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D86F-F07F-3842-AFBA-5925B0979968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xmlns="" id="{DDC21CC8-1365-B14E-AF71-77D672E97C4A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xmlns="" id="{3020E2EF-7079-5049-A98A-773F4D56B33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690CB-E1E5-B147-871C-DB66AEB0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89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>
            <a:extLst>
              <a:ext uri="{FF2B5EF4-FFF2-40B4-BE49-F238E27FC236}">
                <a16:creationId xmlns:a16="http://schemas.microsoft.com/office/drawing/2014/main" xmlns="" id="{1008B2D5-B269-A441-8ECD-66701A88C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A8699FC-81D7-4F4D-88DD-FE9D788B79F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DE35-B367-C84F-AF4D-8D3398C5C52B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D7E5FC3-9DCA-5646-83AA-E1EC874EC6C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D5C749B-0BED-C240-A255-DE0EC951ED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245F-73C5-B545-AA66-27C3EE915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7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>
            <a:extLst>
              <a:ext uri="{FF2B5EF4-FFF2-40B4-BE49-F238E27FC236}">
                <a16:creationId xmlns:a16="http://schemas.microsoft.com/office/drawing/2014/main" xmlns="" id="{CFC6D254-7670-0F4D-B200-DB1AAF767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BBA2BF0-649D-7B45-83FC-EAA02139E9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96E-1D10-3E4F-9179-5363FBB37D9D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F2603D1-1798-9747-8EE9-8B4087DEE6D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E095D92-D05A-144A-A5C4-9C408165ECA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A4E99-AD56-984E-8FDE-3B21A6391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6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roplets-HD-Content-R1d.png">
            <a:extLst>
              <a:ext uri="{FF2B5EF4-FFF2-40B4-BE49-F238E27FC236}">
                <a16:creationId xmlns:a16="http://schemas.microsoft.com/office/drawing/2014/main" xmlns="" id="{0B1940FA-3E2E-E643-851A-9CF57773C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47F1EEB-4321-0C46-85FB-9D61C55B42A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13194-CB2B-5542-B099-C21FB99351AA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F63E7AD-452E-F34D-841F-4F1FDFB234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1E399D7-308B-F44D-8566-50407E9F5C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1F09-ACC2-B742-A6EF-FCB05A6AB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>
            <a:extLst>
              <a:ext uri="{FF2B5EF4-FFF2-40B4-BE49-F238E27FC236}">
                <a16:creationId xmlns:a16="http://schemas.microsoft.com/office/drawing/2014/main" xmlns="" id="{5AE25F37-86FD-BE43-B0C8-82C35E4AB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ACA3A14-1BBF-BD4B-9A12-7AFCAAB0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8B09-FC20-3D47-A444-36B6335EEE7D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37269F5-3A0B-AB4D-90B0-E8D30EB4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22CDD49-9472-6944-A3CC-E342C046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79E03-3E0F-5E49-8A5C-A6C870B15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4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>
            <a:extLst>
              <a:ext uri="{FF2B5EF4-FFF2-40B4-BE49-F238E27FC236}">
                <a16:creationId xmlns:a16="http://schemas.microsoft.com/office/drawing/2014/main" xmlns="" id="{E09EE649-0C91-0A47-9E14-D39719BB1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81DA43FF-0D99-8B46-B197-BB9050D1AAC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0408-FB65-1F47-B246-12CCD19E622B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B62F53A9-110F-8642-B83E-07B335854B7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2C7B290E-E09B-5F45-928A-2A9E6714529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1C94-5B00-7A4A-B706-B15179CDA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2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>
            <a:extLst>
              <a:ext uri="{FF2B5EF4-FFF2-40B4-BE49-F238E27FC236}">
                <a16:creationId xmlns:a16="http://schemas.microsoft.com/office/drawing/2014/main" xmlns="" id="{7AA89D2D-FA77-3A42-B65B-22959D9BA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xmlns="" id="{77C92699-C924-1342-8D46-4D94506BA3C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01755-2087-2643-9DEE-657CC0D0DD12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xmlns="" id="{1980D251-346A-E549-A02F-F1DA70A760E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xmlns="" id="{E66205AE-DB46-3E4A-892B-851E778148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5ADB-D736-0541-9F45-7D8AD00DD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4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>
            <a:extLst>
              <a:ext uri="{FF2B5EF4-FFF2-40B4-BE49-F238E27FC236}">
                <a16:creationId xmlns:a16="http://schemas.microsoft.com/office/drawing/2014/main" xmlns="" id="{E5C89EE0-DD1B-254F-AED4-980F0A29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xmlns="" id="{D1C2B626-D460-0E48-8370-FD270F0E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F564-FABA-444F-B165-A37E3CDEC967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6F96F266-9D00-D747-BE9D-E5598122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4F95FD8B-A3DF-2D4F-B619-6CBE133D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AA8E-BD09-934D-B666-7645695E0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5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roplets-HD-Content-R1d.png">
            <a:extLst>
              <a:ext uri="{FF2B5EF4-FFF2-40B4-BE49-F238E27FC236}">
                <a16:creationId xmlns:a16="http://schemas.microsoft.com/office/drawing/2014/main" xmlns="" id="{079B964C-DDD9-7D40-803A-E1417A842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BF99D06D-3FEF-A747-8371-25A86440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D862-EF5D-C244-9E10-2AD7774D0218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7F4ABED4-B4D5-EE41-8BE7-34875C06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xmlns="" id="{6B28B2CD-E53A-F843-A038-4F09E473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E8FA-05AF-EA40-91A3-63517784F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>
            <a:extLst>
              <a:ext uri="{FF2B5EF4-FFF2-40B4-BE49-F238E27FC236}">
                <a16:creationId xmlns:a16="http://schemas.microsoft.com/office/drawing/2014/main" xmlns="" id="{C890FAEA-2CF1-C64B-93C6-567694C03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C9C169F5-B10B-2E46-B04D-E21D67C902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167C-D34E-B745-87B7-7253C3A0661B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2975C61F-1687-074B-AF7E-F3C390DF110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6D67309F-30FF-B040-BC74-239C8B2ED1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0DCB-6EDD-8944-BFD4-9856BB6B1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2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>
            <a:extLst>
              <a:ext uri="{FF2B5EF4-FFF2-40B4-BE49-F238E27FC236}">
                <a16:creationId xmlns:a16="http://schemas.microsoft.com/office/drawing/2014/main" xmlns="" id="{86FC35B5-E466-1445-95DF-DE7E8EE1E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CA0A968D-EBEB-F54E-8BAC-9C7BBA47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726A-7EEF-EA45-A3F8-4F4754D16E2A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76F957B1-7BF4-1A43-AFA5-6DBCF3F7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B9A2A4CE-BD08-6946-B59F-2E86EE36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642D-1294-BE46-959C-92EB47651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6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>
            <a:extLst>
              <a:ext uri="{FF2B5EF4-FFF2-40B4-BE49-F238E27FC236}">
                <a16:creationId xmlns:a16="http://schemas.microsoft.com/office/drawing/2014/main" xmlns="" id="{D0B47688-95A5-D046-930F-90BC94739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C2818BB-380B-B64B-8FBC-B7AABF6B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99584E-9043-E042-8C2A-EA04496E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D0C941-6DAD-694A-9823-9C2E0CF69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41DFFF1-FCB7-E34D-AE12-AAFE95CB8AA3}" type="datetimeFigureOut">
              <a:rPr lang="en-US"/>
              <a:pPr>
                <a:defRPr/>
              </a:pPr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2A8071-CCC2-B94B-BC62-C54A97B96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D595F3-CB50-284E-8A7D-D7E8CA00D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643F790-5549-9942-BA96-3411C2CCB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D87C976-2EDF-8946-952B-E03836AD02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DIALYYSIPOTILAS LABORATORION ASIAKKAANA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89F93A4A-2228-2C41-865E-1E24C0683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3" y="3886200"/>
            <a:ext cx="868997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17.2.2018 SH SIRPA PUDAS JA PIRJO LAAKSOHARJU, DIALYYSI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9CD5BC9-62FE-0442-B53B-223947FB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SIIRTOLISTALLA OLEVAT DIALYYSIPOTILAAT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7746415-C238-3144-AC02-652CF3BE4C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EDELLISTEN LISÄKSI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LEUKOSYYTTI VASTA-AINEET 3KK:N VÄLEIN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RASVAT 4KK:N VÄLEIN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LAAJEMPI INFEKTIOPAKETTI (</a:t>
            </a:r>
            <a:r>
              <a:rPr lang="fi-FI" dirty="0" smtClean="0"/>
              <a:t>HBS-AG</a:t>
            </a:r>
            <a:r>
              <a:rPr lang="fi-FI" dirty="0"/>
              <a:t>, </a:t>
            </a:r>
            <a:r>
              <a:rPr lang="fi-FI" dirty="0" smtClean="0"/>
              <a:t>HCV-AB</a:t>
            </a:r>
            <a:r>
              <a:rPr lang="fi-FI" dirty="0"/>
              <a:t>, </a:t>
            </a:r>
            <a:r>
              <a:rPr lang="fi-FI" dirty="0" smtClean="0"/>
              <a:t>HIV-AB </a:t>
            </a:r>
            <a:r>
              <a:rPr lang="fi-FI" dirty="0"/>
              <a:t>JA </a:t>
            </a:r>
            <a:r>
              <a:rPr lang="fi-FI" dirty="0" smtClean="0"/>
              <a:t>CMV-ab) </a:t>
            </a:r>
            <a:r>
              <a:rPr lang="fi-FI" dirty="0"/>
              <a:t>2X VUODESSA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8D0C3D2-C77B-2348-B2D1-5598D704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PERITONEAALIDIALYYSIPOTILAAT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61A5166-F70F-7046-B547-8190D705FD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1X KK: PVK, K, NA, KREA, UREA, CA-ION, PI, CRP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JOKA 3. KK: ALB, FERRIT, TRFESAT, TFR, AFOS, ALAT, PTH-INT, DIABEETIKOILTA MYÖS HBA1C.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2 X VUODESSA: GLUK, A-ASTUP/V-ASTRUP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1 X VUODESSA: RASVAT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USEIN KONTROLLIEN YHTEYDESSÄ MÄÄRÄTÄÄN MYÖS MUITA KOKEITA ESIM. TSH, T4V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606D589-4CFD-374C-B944-57B43680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DIALYYSIN RIITTÄVYYSTESTI JA VATSAKALVON TOIMINTAKOE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CB2711D-45F5-FE4A-8A35-BDD8657BD2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TEHDÄÄN 1 X V.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POTILAS KERÄÄ 1 VRK: N VIRTSAN JA KAIKKI DIALYYSIN ULOSVALUTUSNESTEET.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VERESTÄ KUUKAUSITTAISET RUTIINIKOKEET + ALB JA PROT.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VIRTSASTA: DU- UREA, KREA JA PROT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JOKA ULOSVALUTUSPUSSISTA EDELLISELTÄ VUOROKAUDELTA (3-4KPL) + TESTIPÄIVÄN AAMUVAIHTO JA LAADUN VARMISTUSPUSSIT (2KPL) PYYDETÄÄN DI- KREA, UREA, PROT JA GLUC.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SAATUJEN NÄYTETULOSTEN JA SISÄLLÄOLOAIKOJEN AVULLA TIETOKONEOHJELMA LASKEE HOIDON RIITTÄVYYDEN JA ARVIOI VATSAKALVON TOIMINTAKYKYÄ KREAN, UREAN JA GLUKOOSIN SUHTEEN.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Kuva 3">
            <a:extLst>
              <a:ext uri="{FF2B5EF4-FFF2-40B4-BE49-F238E27FC236}">
                <a16:creationId xmlns:a16="http://schemas.microsoft.com/office/drawing/2014/main" xmlns="" id="{631364A9-A313-4D47-9C12-D0C8713CD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1627188"/>
            <a:ext cx="65182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53FE8A0-9055-3A4C-85D7-B4B3F75E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 err="1"/>
              <a:t>MUNUAISten</a:t>
            </a:r>
            <a:r>
              <a:rPr lang="fi-FI" dirty="0"/>
              <a:t>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4BC6A836-0E6D-BF4A-87FE-6066B0B8E3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kuona-aineiden poisto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neste- ja </a:t>
            </a:r>
            <a:r>
              <a:rPr lang="fi-FI" dirty="0" err="1"/>
              <a:t>ELEKTROLYYTTItasapainon</a:t>
            </a:r>
            <a:r>
              <a:rPr lang="fi-FI" dirty="0"/>
              <a:t> </a:t>
            </a:r>
            <a:r>
              <a:rPr lang="fi-FI" dirty="0" err="1"/>
              <a:t>sÄÄtely</a:t>
            </a: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happo-</a:t>
            </a:r>
            <a:r>
              <a:rPr lang="fi-FI" dirty="0" err="1"/>
              <a:t>emÄstasapainon</a:t>
            </a:r>
            <a:r>
              <a:rPr lang="fi-FI" dirty="0"/>
              <a:t> </a:t>
            </a:r>
            <a:r>
              <a:rPr lang="fi-FI" dirty="0" err="1"/>
              <a:t>sÄÄtely</a:t>
            </a: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verenpaineen </a:t>
            </a:r>
            <a:r>
              <a:rPr lang="fi-FI" dirty="0" err="1"/>
              <a:t>sÄÄtely</a:t>
            </a: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kalsium- ja fosfaattiaineenvaihdunnan </a:t>
            </a:r>
            <a:r>
              <a:rPr lang="fi-FI" dirty="0" err="1"/>
              <a:t>sÄÄtely</a:t>
            </a:r>
            <a:r>
              <a:rPr lang="fi-FI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Punasolujen tuotannon </a:t>
            </a:r>
            <a:r>
              <a:rPr lang="fi-FI" dirty="0" err="1"/>
              <a:t>sÄÄtely</a:t>
            </a: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D-vitamiinin muodostus 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F10C621-FBD0-B649-AD9B-4DEE7727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MUNUAISTEN VAJAATOIMINTA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06EBFF53-E501-0245-8A44-21F9DFABF8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Munuaisten krooninen vajaatoiminta tarkoittaa tilaa, jossa molempien munuaisten toiminta on heikentynyt, </a:t>
            </a:r>
            <a:r>
              <a:rPr lang="fi-FI" dirty="0" err="1"/>
              <a:t>eivÄtkÄ</a:t>
            </a:r>
            <a:r>
              <a:rPr lang="fi-FI" dirty="0"/>
              <a:t> munuaiset </a:t>
            </a:r>
            <a:r>
              <a:rPr lang="fi-FI" dirty="0" err="1"/>
              <a:t>enÄÄ</a:t>
            </a:r>
            <a:r>
              <a:rPr lang="fi-FI" dirty="0"/>
              <a:t> suoriudu normaalisti </a:t>
            </a:r>
            <a:r>
              <a:rPr lang="fi-FI" dirty="0" err="1" smtClean="0"/>
              <a:t>tehtÄ̈</a:t>
            </a:r>
            <a:r>
              <a:rPr lang="fi-FI" dirty="0" err="1"/>
              <a:t>vistÄÄn</a:t>
            </a:r>
            <a:r>
              <a:rPr lang="fi-FI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YLEISIMMÄT AIHEUTTAJAT 2 TYYPIN DIABETES, </a:t>
            </a:r>
            <a:r>
              <a:rPr lang="fi-FI" dirty="0" err="1"/>
              <a:t>iskeeminen</a:t>
            </a:r>
            <a:r>
              <a:rPr lang="fi-FI" dirty="0"/>
              <a:t> </a:t>
            </a:r>
            <a:r>
              <a:rPr lang="fi-FI" dirty="0" err="1"/>
              <a:t>nefropatia</a:t>
            </a:r>
            <a:r>
              <a:rPr lang="fi-FI" dirty="0"/>
              <a:t>, Munuaiskerästulehdus (</a:t>
            </a:r>
            <a:r>
              <a:rPr lang="fi-FI" dirty="0" err="1"/>
              <a:t>glomerulonefriitti</a:t>
            </a:r>
            <a:r>
              <a:rPr lang="fi-FI" dirty="0"/>
              <a:t>) JA Munuaisten monirakkulatauti (</a:t>
            </a:r>
            <a:r>
              <a:rPr lang="fi-FI" dirty="0" err="1"/>
              <a:t>polykystiSET</a:t>
            </a:r>
            <a:r>
              <a:rPr lang="fi-FI" dirty="0"/>
              <a:t> MUNUAISET).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MUITA SYITÄ MM. AMYLOIDOOSI, VASKULIITIT, SYNNYNNÄISET SYYT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Vajaatoiminta aiheuttaa </a:t>
            </a:r>
            <a:r>
              <a:rPr lang="fi-FI" dirty="0" err="1"/>
              <a:t>pysyviÄ</a:t>
            </a:r>
            <a:r>
              <a:rPr lang="fi-FI" dirty="0"/>
              <a:t> oireita vasta, kun munuaisten toiminnasta on </a:t>
            </a:r>
            <a:r>
              <a:rPr lang="fi-FI" dirty="0" err="1"/>
              <a:t>jÄljellÄ</a:t>
            </a:r>
            <a:r>
              <a:rPr lang="fi-FI" dirty="0"/>
              <a:t> noin 20 %. Oireet aiheutuvat kuona-aineiden ja </a:t>
            </a:r>
            <a:r>
              <a:rPr lang="fi-FI" dirty="0" err="1"/>
              <a:t>ylimÄÄrÄisen</a:t>
            </a:r>
            <a:r>
              <a:rPr lang="fi-FI" dirty="0"/>
              <a:t> nesteen </a:t>
            </a:r>
            <a:r>
              <a:rPr lang="fi-FI" dirty="0" err="1"/>
              <a:t>kertymisesTÄ</a:t>
            </a:r>
            <a:r>
              <a:rPr lang="fi-FI" dirty="0"/>
              <a:t>̈ </a:t>
            </a:r>
            <a:r>
              <a:rPr lang="fi-FI" dirty="0" err="1"/>
              <a:t>elimistÖÖ̈n</a:t>
            </a:r>
            <a:r>
              <a:rPr lang="fi-FI" dirty="0"/>
              <a:t>. Oireita on lukuisia ja niiden esiintyminen on </a:t>
            </a:r>
            <a:r>
              <a:rPr lang="fi-FI" dirty="0" err="1"/>
              <a:t>yksilÖllisTÄ</a:t>
            </a:r>
            <a:r>
              <a:rPr lang="fi-FI" dirty="0"/>
              <a:t>̈.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xmlns="" id="{49DB4D87-3EE9-C643-AAC9-2177C384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MUNUAISTEN VAJAATOIMINTA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C1C83CC-5E4F-6B46-A2CA-DABBF408F5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79613"/>
            <a:ext cx="10363200" cy="3811587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/>
              <a:t>Munuaisten toimintaa voidaan tutkia mittaamalla verestä aineita, jotka erittyvät munuaisten kautta pois.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/>
              <a:t>Yleisimmin tarkoitukseen käytetään </a:t>
            </a:r>
            <a:r>
              <a:rPr lang="fi-FI" sz="2300" dirty="0" err="1"/>
              <a:t>kreatiniinia</a:t>
            </a:r>
            <a:r>
              <a:rPr lang="fi-FI" sz="2300" dirty="0"/>
              <a:t>, </a:t>
            </a:r>
            <a:r>
              <a:rPr lang="fi-FI" sz="2300" dirty="0" err="1"/>
              <a:t>Kreatiniinia</a:t>
            </a:r>
            <a:r>
              <a:rPr lang="fi-FI" sz="2300" dirty="0"/>
              <a:t> muodostuu LIHAKSISSA suunnilleen sama määrä eri päivinä, JOKA TEKEE sen käyttökelpoiseksi munuaistoiminnan mittariksi.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 err="1"/>
              <a:t>kreatiniinin</a:t>
            </a:r>
            <a:r>
              <a:rPr lang="fi-FI" sz="2300" dirty="0"/>
              <a:t> määrä riippuu lihasten massasta. Miehillä sitä syntyy enemmän kuin naisilla. Lihaksikkailla miehillä </a:t>
            </a:r>
            <a:r>
              <a:rPr lang="fi-FI" sz="2300" dirty="0" err="1"/>
              <a:t>kreatiininin</a:t>
            </a:r>
            <a:r>
              <a:rPr lang="fi-FI" sz="2300" dirty="0"/>
              <a:t> arvo voi olla yli viitearvojen, vaikka heidän munuaisensa ovat täysin terveet. Esimerkkinä tilapäisestä </a:t>
            </a:r>
            <a:r>
              <a:rPr lang="fi-FI" sz="2300" dirty="0" err="1"/>
              <a:t>kreatiniinipitoisuuden</a:t>
            </a:r>
            <a:r>
              <a:rPr lang="fi-FI" sz="2300" dirty="0"/>
              <a:t> kohoamisesta on elimistön kuivumistila, Pitoisuus laskee nopeasti, kun potilasta nesteytetään.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/>
              <a:t>Vaikeassa vajaatoiminnassa (</a:t>
            </a:r>
            <a:r>
              <a:rPr lang="fi-FI" sz="2300" dirty="0" err="1"/>
              <a:t>uremia</a:t>
            </a:r>
            <a:r>
              <a:rPr lang="fi-FI" sz="2300" dirty="0"/>
              <a:t> eli virtsamyrkytys) </a:t>
            </a:r>
            <a:r>
              <a:rPr lang="fi-FI" sz="2300" dirty="0" err="1"/>
              <a:t>kreatiniini</a:t>
            </a:r>
            <a:r>
              <a:rPr lang="fi-FI" sz="2300" dirty="0"/>
              <a:t>-arvo voi olla 500–1 000 </a:t>
            </a:r>
            <a:r>
              <a:rPr lang="fi-FI" sz="2300" dirty="0" err="1" smtClean="0"/>
              <a:t>Mmol</a:t>
            </a:r>
            <a:r>
              <a:rPr lang="fi-FI" sz="2300" dirty="0" smtClean="0"/>
              <a:t>/l </a:t>
            </a:r>
            <a:r>
              <a:rPr lang="fi-FI" sz="2300" dirty="0"/>
              <a:t>ja ylikin. </a:t>
            </a:r>
            <a:r>
              <a:rPr lang="fi-FI" sz="2300" dirty="0" smtClean="0"/>
              <a:t>     Tällöin </a:t>
            </a:r>
            <a:r>
              <a:rPr lang="fi-FI" sz="2300" dirty="0"/>
              <a:t>tarvitaan </a:t>
            </a:r>
            <a:r>
              <a:rPr lang="fi-FI" sz="2300" dirty="0" smtClean="0"/>
              <a:t>dialyysiä.</a:t>
            </a:r>
            <a:r>
              <a:rPr lang="fi-FI" sz="2300" dirty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/>
              <a:t>Viitearvoihin vaikuttaa sukupuolen ohella merkittävästi myös ikä.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 err="1"/>
              <a:t>LaskukaavOILLA</a:t>
            </a:r>
            <a:r>
              <a:rPr lang="fi-FI" sz="2300" dirty="0"/>
              <a:t> saatu GFR-arvo (munuaisten </a:t>
            </a:r>
            <a:r>
              <a:rPr lang="fi-FI" sz="2300" dirty="0" err="1"/>
              <a:t>hiussuonikerästen</a:t>
            </a:r>
            <a:r>
              <a:rPr lang="fi-FI" sz="2300" dirty="0"/>
              <a:t> eli </a:t>
            </a:r>
            <a:r>
              <a:rPr lang="fi-FI" sz="2300" dirty="0" err="1"/>
              <a:t>glomerulusten</a:t>
            </a:r>
            <a:r>
              <a:rPr lang="fi-FI" sz="2300" dirty="0"/>
              <a:t> suodatusnopeus = </a:t>
            </a:r>
            <a:r>
              <a:rPr lang="fi-FI" sz="2300" dirty="0" err="1"/>
              <a:t>glomerular</a:t>
            </a:r>
            <a:r>
              <a:rPr lang="fi-FI" sz="2300" dirty="0"/>
              <a:t> </a:t>
            </a:r>
            <a:r>
              <a:rPr lang="fi-FI" sz="2300" dirty="0" err="1"/>
              <a:t>filtration</a:t>
            </a:r>
            <a:r>
              <a:rPr lang="fi-FI" sz="2300" dirty="0"/>
              <a:t> </a:t>
            </a:r>
            <a:r>
              <a:rPr lang="fi-FI" sz="2300" dirty="0" err="1"/>
              <a:t>rate</a:t>
            </a:r>
            <a:r>
              <a:rPr lang="fi-FI" sz="2300" dirty="0"/>
              <a:t>) on tarkempi munuaistoiminnan kuvaaja kuin pelkkä </a:t>
            </a:r>
            <a:r>
              <a:rPr lang="fi-FI" sz="2300" dirty="0" err="1"/>
              <a:t>kreatiniiniarvo</a:t>
            </a:r>
            <a:r>
              <a:rPr lang="fi-FI" sz="2300" dirty="0"/>
              <a:t>. GFR ottaa </a:t>
            </a:r>
            <a:r>
              <a:rPr lang="fi-FI" sz="2300" dirty="0" err="1"/>
              <a:t>kreatiniinin</a:t>
            </a:r>
            <a:r>
              <a:rPr lang="fi-FI" sz="2300" dirty="0"/>
              <a:t> ohella huomioon myös iän ja sukupuolen.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2300" dirty="0"/>
              <a:t>GFR ILMOITETAAN NYKYÄÄN AUTOMAATTISESTI KREAN YHTEYDESSÄ.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35BBA32-91CB-154F-8247-96A18A45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GFR</a:t>
            </a:r>
          </a:p>
        </p:txBody>
      </p:sp>
      <p:pic>
        <p:nvPicPr>
          <p:cNvPr id="25602" name="Sisällön paikkamerkki 3">
            <a:extLst>
              <a:ext uri="{FF2B5EF4-FFF2-40B4-BE49-F238E27FC236}">
                <a16:creationId xmlns:a16="http://schemas.microsoft.com/office/drawing/2014/main" xmlns="" id="{7B09071E-994D-644E-9D75-CDF584D1C8F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214563"/>
            <a:ext cx="7643812" cy="30067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AC01E18-32F9-0545-B496-0B2AA32C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DIALYYSI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4BE1923-92B5-B845-B1C6-C5F28380B9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5105400" cy="3424237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MUNUAISTEN VAJAATOIMINNAN Aktiivihoidolla tarkoitetaan dialyysihoitoa tai munuaisensiirtoa.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Dialyysin periaatteena on, että verestä poistuu puoliläpäisevän kalvon läpi kuona-aineita, suoloja, happamuutta aiheuttavia vetyioneja ja vettä. Näin voidaan osa munuaisen tehtävästä hoitaa keinotekoisesti.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Suurin osa dialyyseista toteutetaan keinomunuaisella eli </a:t>
            </a:r>
            <a:r>
              <a:rPr lang="fi-FI" dirty="0" err="1"/>
              <a:t>hemodialyysillÄ</a:t>
            </a:r>
            <a:r>
              <a:rPr lang="fi-FI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Potilas joutuu käymään yleensä kolme kertaa viikossa SAIRAALASSA, jossa hänet kytketään 4-5 tunniksi dialyysilaitteeseen. </a:t>
            </a:r>
            <a:r>
              <a:rPr lang="fi-FI" dirty="0" err="1"/>
              <a:t>HemodialyysiÄ</a:t>
            </a:r>
            <a:r>
              <a:rPr lang="fi-FI" dirty="0"/>
              <a:t> on mahdollista toteuttaa MYÖS KOTONA.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26627" name="Sisällön paikkamerkki 4">
            <a:extLst>
              <a:ext uri="{FF2B5EF4-FFF2-40B4-BE49-F238E27FC236}">
                <a16:creationId xmlns:a16="http://schemas.microsoft.com/office/drawing/2014/main" xmlns="" id="{A24BEE30-343D-AF40-92AD-0F7005607A0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6963"/>
            <a:ext cx="5105400" cy="29876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1A437EE-7387-AE4A-A8A9-00F2BBB4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/>
              <a:t>DIALYYSI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xmlns="" id="{75F1F92B-C9B1-E549-B09A-1A1D3F345C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5105400" cy="3424237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Toinen dialyysimuoto on </a:t>
            </a:r>
            <a:r>
              <a:rPr lang="fi-FI" dirty="0" err="1"/>
              <a:t>peritoneaali</a:t>
            </a:r>
            <a:r>
              <a:rPr lang="fi-FI" dirty="0"/>
              <a:t>- eli vatsakalvodialyysi, jossa dialyysikalvona käytetään vatsakalvoa. </a:t>
            </a:r>
            <a:r>
              <a:rPr lang="fi-FI" dirty="0" err="1"/>
              <a:t>Peritoneaalidialyysi</a:t>
            </a:r>
            <a:r>
              <a:rPr lang="fi-FI" dirty="0"/>
              <a:t> toteutetaan kotona ja potilaat käyvät sairaalassa kontrolleissa 4–8 viikon välein.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 err="1"/>
              <a:t>DIALYYSIHoito</a:t>
            </a:r>
            <a:r>
              <a:rPr lang="fi-FI" dirty="0"/>
              <a:t> on monimutkaista ja VAATII ERITYISTÄ SEURANTAA.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Suomessa noin 1 800 henkilöä saa </a:t>
            </a:r>
            <a:r>
              <a:rPr lang="fi-FI" dirty="0" err="1" smtClean="0"/>
              <a:t>dialyysihoitoA</a:t>
            </a:r>
            <a:r>
              <a:rPr lang="fi-FI" dirty="0" smtClean="0"/>
              <a:t>. </a:t>
            </a: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Uusista dialyysipotilaista jo puolet on yli 65-vuotiaita.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27651" name="Sisällön paikkamerkki 6">
            <a:extLst>
              <a:ext uri="{FF2B5EF4-FFF2-40B4-BE49-F238E27FC236}">
                <a16:creationId xmlns:a16="http://schemas.microsoft.com/office/drawing/2014/main" xmlns="" id="{880DE073-3692-8A47-870D-30C1A68E642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2214563"/>
            <a:ext cx="2838450" cy="34496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47B4834-50D9-2549-BB86-F1D12EBE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DIALYYSIPOTILAAT LABORATORION ASIAKKAANA EPSHP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1093B468-C700-0C46-9D42-1E33505C3BF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HEMODIALYYSI POTILAITA 68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PERITONEAALIDIALYYSI POTILAITA 13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RUTIINILABORATORIOKOKEITA OTETAAN HEMODIALYYSIPOTILAILLA 2 VIIKON VÄLEIN, PERITONEAALIDIALYYSIPOTILAILLA KUUKAUSITTAIN.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USEIN NÄYTTEITÄ OTETAAN MYÖS RUTIINIKONTROLLIEN VÄLILLÄ.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DIALYYSI POTILAAN NÄYTTEENOTOSSA HUOMIOITAVA CHIMINOFISTELI.           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 FISTELI KÄDESTÄ EI SAA OTTAA NÄYTTEITÄ! HUOM! MYÖS PD-POTILAALLA VOI OLLA FISTELI!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YLEENSÄ EIVÄT TULE RAVINNOTTA KOKEISIIN LABORATORION OHJEISTUKSISTA HUOLIMATTA KÄYTÄNNÖN SYISTÄ.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2FC90B4-61DE-674B-B46D-818A4A90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HEMODIALYYSIPOTILAAN RUTIINILABORATORIOKOKEET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1D938BFF-8D6E-0444-9895-4F93921A04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1X KK: PVK, K, NA, KREA, UREA, CA-ION, PI, CRP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JOKA 2. VKO PVK, 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JOKA 3. KK: UREA ED + JD, ALB, FERRIT, TRFESAT, TFR, AFOS, ALAT, PTH-INT, DIABEETIKOILTA MYÖS HBA1C.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2 X VUODESSA: GLUK, A-ASTUP/V-ASTRUP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1 X VUODESSA: </a:t>
            </a:r>
            <a:r>
              <a:rPr lang="fi-FI" dirty="0" smtClean="0"/>
              <a:t>HBS-AG</a:t>
            </a:r>
            <a:r>
              <a:rPr lang="fi-FI" dirty="0"/>
              <a:t>, </a:t>
            </a:r>
            <a:r>
              <a:rPr lang="fi-FI" dirty="0" smtClean="0"/>
              <a:t>HCV-AB</a:t>
            </a:r>
            <a:r>
              <a:rPr lang="fi-FI" dirty="0"/>
              <a:t>, RASVAT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LYYSI 17.2.18" id="{48210003-CFD7-A64F-B299-BF0ED19B5761}" vid="{A99A14EB-9B79-F548-9523-2E5C99E4D63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571</Words>
  <Application>Microsoft Office PowerPoint</Application>
  <PresentationFormat>Laajakuva</PresentationFormat>
  <Paragraphs>69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Pisara</vt:lpstr>
      <vt:lpstr>DIALYYSIPOTILAS LABORATORION ASIAKKAANA</vt:lpstr>
      <vt:lpstr>MUNUAISten TEHTÄVÄT</vt:lpstr>
      <vt:lpstr>MUNUAISTEN VAJAATOIMINTA</vt:lpstr>
      <vt:lpstr>MUNUAISTEN VAJAATOIMINTA</vt:lpstr>
      <vt:lpstr>GFR</vt:lpstr>
      <vt:lpstr>DIALYYSI</vt:lpstr>
      <vt:lpstr>DIALYYSI</vt:lpstr>
      <vt:lpstr>DIALYYSIPOTILAAT LABORATORION ASIAKKAANA EPSHP</vt:lpstr>
      <vt:lpstr>HEMODIALYYSIPOTILAAN RUTIINILABORATORIOKOKEET</vt:lpstr>
      <vt:lpstr>SIIRTOLISTALLA OLEVAT DIALYYSIPOTILAAT</vt:lpstr>
      <vt:lpstr>PERITONEAALIDIALYYSIPOTILAAT</vt:lpstr>
      <vt:lpstr>DIALYYSIN RIITTÄVYYSTESTI JA VATSAKALVON TOIMINTAKOE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DIALYYSIPOTILAS LABORATORION ASIAKKAANA</dc:title>
  <dc:creator>Microsoft Office -käyttäjä</dc:creator>
  <cp:lastModifiedBy>Dialyysi</cp:lastModifiedBy>
  <cp:revision>14</cp:revision>
  <cp:lastPrinted>2018-02-17T03:36:13Z</cp:lastPrinted>
  <dcterms:created xsi:type="dcterms:W3CDTF">2018-02-13T10:17:01Z</dcterms:created>
  <dcterms:modified xsi:type="dcterms:W3CDTF">2018-02-17T08:47:29Z</dcterms:modified>
</cp:coreProperties>
</file>