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7" r:id="rId2"/>
    <p:sldId id="328" r:id="rId3"/>
    <p:sldId id="329" r:id="rId4"/>
    <p:sldId id="330" r:id="rId5"/>
    <p:sldId id="335" r:id="rId6"/>
    <p:sldId id="312" r:id="rId7"/>
    <p:sldId id="313" r:id="rId8"/>
    <p:sldId id="305" r:id="rId9"/>
    <p:sldId id="306" r:id="rId10"/>
    <p:sldId id="276" r:id="rId11"/>
    <p:sldId id="315" r:id="rId12"/>
    <p:sldId id="287" r:id="rId13"/>
    <p:sldId id="289" r:id="rId14"/>
    <p:sldId id="286" r:id="rId15"/>
    <p:sldId id="277" r:id="rId16"/>
    <p:sldId id="291" r:id="rId17"/>
    <p:sldId id="290" r:id="rId18"/>
    <p:sldId id="307" r:id="rId19"/>
    <p:sldId id="314" r:id="rId20"/>
    <p:sldId id="285" r:id="rId21"/>
    <p:sldId id="323" r:id="rId22"/>
    <p:sldId id="334" r:id="rId23"/>
    <p:sldId id="325" r:id="rId24"/>
    <p:sldId id="326" r:id="rId25"/>
  </p:sldIdLst>
  <p:sldSz cx="9906000" cy="6858000" type="A4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93016DBF-76B4-4095-839F-FBA4A0131FAD}">
          <p14:sldIdLst>
            <p14:sldId id="327"/>
            <p14:sldId id="328"/>
            <p14:sldId id="329"/>
            <p14:sldId id="330"/>
            <p14:sldId id="335"/>
            <p14:sldId id="312"/>
            <p14:sldId id="313"/>
            <p14:sldId id="305"/>
            <p14:sldId id="306"/>
            <p14:sldId id="276"/>
            <p14:sldId id="315"/>
            <p14:sldId id="287"/>
            <p14:sldId id="289"/>
            <p14:sldId id="286"/>
            <p14:sldId id="277"/>
            <p14:sldId id="291"/>
            <p14:sldId id="290"/>
            <p14:sldId id="307"/>
            <p14:sldId id="314"/>
            <p14:sldId id="285"/>
            <p14:sldId id="323"/>
            <p14:sldId id="334"/>
            <p14:sldId id="325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935"/>
    <a:srgbClr val="34A8DE"/>
    <a:srgbClr val="032E49"/>
    <a:srgbClr val="FFFFFF"/>
    <a:srgbClr val="EC47E8"/>
    <a:srgbClr val="85395E"/>
    <a:srgbClr val="7F7F7F"/>
    <a:srgbClr val="1EA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468" y="23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3FCEE-E7A9-A04B-B8ED-DDA1E716090C}" type="datetimeFigureOut">
              <a:rPr lang="fi-FI" smtClean="0"/>
              <a:t>16.2.2018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01B5-AAA7-C14C-90D7-C9CDA01907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66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79EB5-95F1-9E43-974D-8A222B38A819}" type="datetimeFigureOut">
              <a:rPr lang="fi-FI" smtClean="0"/>
              <a:t>16.2.2018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85631-BC48-AD49-9F0B-1B678F4D34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40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4A8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 </a:t>
            </a:r>
            <a:endParaRPr lang="fi-FI" dirty="0"/>
          </a:p>
        </p:txBody>
      </p:sp>
      <p:pic>
        <p:nvPicPr>
          <p:cNvPr id="5" name="Kuva 4" descr="FimlabSlogan_Whit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79" y="1946638"/>
            <a:ext cx="4990146" cy="2806957"/>
          </a:xfrm>
          <a:prstGeom prst="rect">
            <a:avLst/>
          </a:prstGeom>
        </p:spPr>
      </p:pic>
      <p:pic>
        <p:nvPicPr>
          <p:cNvPr id="2" name="Kuva 1" descr="fimlab_graafinenelementti_White40prosentt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93" y="-1944839"/>
            <a:ext cx="440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18663" y="1830459"/>
            <a:ext cx="4522708" cy="368582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9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653687"/>
            <a:ext cx="4164135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26336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3221" y="479866"/>
            <a:ext cx="3998172" cy="5357356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Otsikko 8"/>
          <p:cNvSpPr>
            <a:spLocks noGrp="1"/>
          </p:cNvSpPr>
          <p:nvPr>
            <p:ph type="title" hasCustomPrompt="1"/>
          </p:nvPr>
        </p:nvSpPr>
        <p:spPr>
          <a:xfrm>
            <a:off x="4666247" y="479866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</a:t>
            </a:r>
            <a:br>
              <a:rPr lang="fi-FI" dirty="0" smtClean="0"/>
            </a:br>
            <a:r>
              <a:rPr lang="fi-FI" dirty="0" smtClean="0"/>
              <a:t>perustyylejä naps.</a:t>
            </a:r>
            <a:endParaRPr lang="fi-FI" dirty="0"/>
          </a:p>
        </p:txBody>
      </p:sp>
      <p:sp>
        <p:nvSpPr>
          <p:cNvPr id="11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666247" y="1815493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6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694839" y="2667827"/>
            <a:ext cx="4694856" cy="346268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425255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5300" y="1942529"/>
            <a:ext cx="4331163" cy="3467359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44526" y="1942529"/>
            <a:ext cx="4331163" cy="3467359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Tekstin paikkamerkki 11"/>
          <p:cNvSpPr>
            <a:spLocks noGrp="1"/>
          </p:cNvSpPr>
          <p:nvPr>
            <p:ph type="body" sz="quarter" idx="14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95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 +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09800" y="1942529"/>
            <a:ext cx="1743842" cy="205057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56304" y="1942529"/>
            <a:ext cx="1743842" cy="205057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2810" y="1942529"/>
            <a:ext cx="1743842" cy="205057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449314" y="1942529"/>
            <a:ext cx="1743842" cy="205057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kstin paikkamerkki 2"/>
          <p:cNvSpPr>
            <a:spLocks noGrp="1"/>
          </p:cNvSpPr>
          <p:nvPr>
            <p:ph type="body" sz="quarter" idx="16"/>
          </p:nvPr>
        </p:nvSpPr>
        <p:spPr>
          <a:xfrm>
            <a:off x="713490" y="4487349"/>
            <a:ext cx="1740152" cy="8795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sz="quarter" idx="17" hasCustomPrompt="1"/>
          </p:nvPr>
        </p:nvSpPr>
        <p:spPr>
          <a:xfrm>
            <a:off x="709800" y="4126238"/>
            <a:ext cx="1742966" cy="3611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1">
                <a:solidFill>
                  <a:srgbClr val="34A8DE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OTSIKKO</a:t>
            </a:r>
          </a:p>
        </p:txBody>
      </p:sp>
      <p:sp>
        <p:nvSpPr>
          <p:cNvPr id="20" name="Tekstin paikkamerkki 2"/>
          <p:cNvSpPr>
            <a:spLocks noGrp="1"/>
          </p:cNvSpPr>
          <p:nvPr>
            <p:ph type="body" sz="quarter" idx="18"/>
          </p:nvPr>
        </p:nvSpPr>
        <p:spPr>
          <a:xfrm>
            <a:off x="2959994" y="4504390"/>
            <a:ext cx="1740152" cy="8795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1" name="Tekstin paikkamerkki 2"/>
          <p:cNvSpPr>
            <a:spLocks noGrp="1"/>
          </p:cNvSpPr>
          <p:nvPr>
            <p:ph type="body" sz="quarter" idx="19" hasCustomPrompt="1"/>
          </p:nvPr>
        </p:nvSpPr>
        <p:spPr>
          <a:xfrm>
            <a:off x="2956304" y="4143279"/>
            <a:ext cx="1742966" cy="3611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1">
                <a:solidFill>
                  <a:srgbClr val="34A8DE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OTSIKKO</a:t>
            </a:r>
          </a:p>
        </p:txBody>
      </p:sp>
      <p:sp>
        <p:nvSpPr>
          <p:cNvPr id="22" name="Tekstin paikkamerkki 2"/>
          <p:cNvSpPr>
            <a:spLocks noGrp="1"/>
          </p:cNvSpPr>
          <p:nvPr>
            <p:ph type="body" sz="quarter" idx="20"/>
          </p:nvPr>
        </p:nvSpPr>
        <p:spPr>
          <a:xfrm>
            <a:off x="5206500" y="4504390"/>
            <a:ext cx="1740152" cy="8795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3" name="Tekstin paikkamerkki 2"/>
          <p:cNvSpPr>
            <a:spLocks noGrp="1"/>
          </p:cNvSpPr>
          <p:nvPr>
            <p:ph type="body" sz="quarter" idx="21" hasCustomPrompt="1"/>
          </p:nvPr>
        </p:nvSpPr>
        <p:spPr>
          <a:xfrm>
            <a:off x="5202810" y="4143279"/>
            <a:ext cx="1742966" cy="3611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1">
                <a:solidFill>
                  <a:srgbClr val="34A8DE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OTSIKKO</a:t>
            </a:r>
          </a:p>
        </p:txBody>
      </p:sp>
      <p:sp>
        <p:nvSpPr>
          <p:cNvPr id="24" name="Tekstin paikkamerkki 2"/>
          <p:cNvSpPr>
            <a:spLocks noGrp="1"/>
          </p:cNvSpPr>
          <p:nvPr>
            <p:ph type="body" sz="quarter" idx="22"/>
          </p:nvPr>
        </p:nvSpPr>
        <p:spPr>
          <a:xfrm>
            <a:off x="7453004" y="4491938"/>
            <a:ext cx="1740152" cy="8795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25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7449314" y="4130827"/>
            <a:ext cx="1742966" cy="36111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="1">
                <a:solidFill>
                  <a:srgbClr val="34A8DE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OTSIKKO</a:t>
            </a:r>
          </a:p>
        </p:txBody>
      </p:sp>
      <p:sp>
        <p:nvSpPr>
          <p:cNvPr id="16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7" name="Tekstin paikkamerkki 11"/>
          <p:cNvSpPr>
            <a:spLocks noGrp="1"/>
          </p:cNvSpPr>
          <p:nvPr>
            <p:ph type="body" sz="quarter" idx="24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478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5300" y="1805556"/>
            <a:ext cx="2879492" cy="3175288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06719" y="1805556"/>
            <a:ext cx="2879492" cy="3175288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31208" y="1805556"/>
            <a:ext cx="2879492" cy="3175288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0" name="Tekstin paikkamerkki 11"/>
          <p:cNvSpPr>
            <a:spLocks noGrp="1"/>
          </p:cNvSpPr>
          <p:nvPr>
            <p:ph type="body" sz="quarter" idx="26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12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5180331"/>
            <a:ext cx="8915338" cy="1005004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264846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695871" y="1224615"/>
            <a:ext cx="2181608" cy="1524803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357019" y="1224615"/>
            <a:ext cx="2181608" cy="1524803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95871" y="4547820"/>
            <a:ext cx="2181608" cy="1524803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64413" y="2890552"/>
            <a:ext cx="2181608" cy="1524803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028521" y="2890552"/>
            <a:ext cx="2181608" cy="1524803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357018" y="4547820"/>
            <a:ext cx="2181608" cy="1524803"/>
          </a:xfrm>
          <a:prstGeom prst="rect">
            <a:avLst/>
          </a:prstGeom>
        </p:spPr>
        <p:txBody>
          <a:bodyPr/>
          <a:lstStyle>
            <a:lvl1pPr>
              <a:defRPr sz="1083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kstin paikkamerkki 11"/>
          <p:cNvSpPr>
            <a:spLocks noGrp="1"/>
          </p:cNvSpPr>
          <p:nvPr>
            <p:ph type="body" sz="quarter" idx="31"/>
          </p:nvPr>
        </p:nvSpPr>
        <p:spPr>
          <a:xfrm>
            <a:off x="495300" y="1224615"/>
            <a:ext cx="2200571" cy="1524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19" name="Tekstin paikkamerkki 11"/>
          <p:cNvSpPr>
            <a:spLocks noGrp="1"/>
          </p:cNvSpPr>
          <p:nvPr>
            <p:ph type="body" sz="quarter" idx="32"/>
          </p:nvPr>
        </p:nvSpPr>
        <p:spPr>
          <a:xfrm>
            <a:off x="5028521" y="1224615"/>
            <a:ext cx="2331458" cy="1524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20" name="Tekstin paikkamerkki 11"/>
          <p:cNvSpPr>
            <a:spLocks noGrp="1"/>
          </p:cNvSpPr>
          <p:nvPr>
            <p:ph type="body" sz="quarter" idx="33"/>
          </p:nvPr>
        </p:nvSpPr>
        <p:spPr>
          <a:xfrm>
            <a:off x="2546021" y="2882407"/>
            <a:ext cx="2331458" cy="1524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21" name="Tekstin paikkamerkki 11"/>
          <p:cNvSpPr>
            <a:spLocks noGrp="1"/>
          </p:cNvSpPr>
          <p:nvPr>
            <p:ph type="body" sz="quarter" idx="34"/>
          </p:nvPr>
        </p:nvSpPr>
        <p:spPr>
          <a:xfrm>
            <a:off x="7210129" y="2882407"/>
            <a:ext cx="2331458" cy="1524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22" name="Tekstin paikkamerkki 11"/>
          <p:cNvSpPr>
            <a:spLocks noGrp="1"/>
          </p:cNvSpPr>
          <p:nvPr>
            <p:ph type="body" sz="quarter" idx="35"/>
          </p:nvPr>
        </p:nvSpPr>
        <p:spPr>
          <a:xfrm>
            <a:off x="5025560" y="4547820"/>
            <a:ext cx="2331458" cy="1524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23" name="Tekstin paikkamerkki 11"/>
          <p:cNvSpPr>
            <a:spLocks noGrp="1"/>
          </p:cNvSpPr>
          <p:nvPr>
            <p:ph type="body" sz="quarter" idx="36"/>
          </p:nvPr>
        </p:nvSpPr>
        <p:spPr>
          <a:xfrm>
            <a:off x="495300" y="4547820"/>
            <a:ext cx="2200571" cy="1524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15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138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890761" y="1642933"/>
            <a:ext cx="2177912" cy="1656131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235556" y="1642933"/>
            <a:ext cx="2177912" cy="2291188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890761" y="3473394"/>
            <a:ext cx="2177912" cy="2507814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235556" y="4100622"/>
            <a:ext cx="2177912" cy="188058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2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653687"/>
            <a:ext cx="4164135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51246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fimlab_graafinenelementti_varilline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37">
            <a:off x="7203094" y="-1972969"/>
            <a:ext cx="3749363" cy="52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6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16" y="729364"/>
            <a:ext cx="2002316" cy="951671"/>
          </a:xfrm>
          <a:prstGeom prst="rect">
            <a:avLst/>
          </a:prstGeom>
        </p:spPr>
      </p:pic>
      <p:sp>
        <p:nvSpPr>
          <p:cNvPr id="4" name="Suorakulmio 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6CB9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6CB935"/>
                </a:solidFill>
              </a:rPr>
              <a:t>  </a:t>
            </a:r>
            <a:endParaRPr lang="fi-FI" dirty="0">
              <a:solidFill>
                <a:srgbClr val="6CB935"/>
              </a:solidFill>
            </a:endParaRPr>
          </a:p>
        </p:txBody>
      </p:sp>
      <p:pic>
        <p:nvPicPr>
          <p:cNvPr id="8" name="Kuva 7" descr="FimlabSlogan_Whi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79" y="1946638"/>
            <a:ext cx="4990146" cy="2806957"/>
          </a:xfrm>
          <a:prstGeom prst="rect">
            <a:avLst/>
          </a:prstGeom>
        </p:spPr>
      </p:pic>
      <p:pic>
        <p:nvPicPr>
          <p:cNvPr id="7" name="Kuva 6" descr="fimlab_graafinenelementti_White40prosentti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93" y="-1944839"/>
            <a:ext cx="440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116" y="729364"/>
            <a:ext cx="2002316" cy="951671"/>
          </a:xfrm>
          <a:prstGeom prst="rect">
            <a:avLst/>
          </a:prstGeom>
        </p:spPr>
      </p:pic>
      <p:sp>
        <p:nvSpPr>
          <p:cNvPr id="4" name="Suorakulmio 3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C4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EC47E8"/>
                </a:solidFill>
              </a:rPr>
              <a:t>  </a:t>
            </a:r>
            <a:endParaRPr lang="fi-FI" dirty="0">
              <a:solidFill>
                <a:srgbClr val="EC47E8"/>
              </a:solidFill>
            </a:endParaRPr>
          </a:p>
        </p:txBody>
      </p:sp>
      <p:pic>
        <p:nvPicPr>
          <p:cNvPr id="9" name="Kuva 8" descr="FimlabSlogan_Whit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79" y="1946638"/>
            <a:ext cx="4990146" cy="2806957"/>
          </a:xfrm>
          <a:prstGeom prst="rect">
            <a:avLst/>
          </a:prstGeom>
        </p:spPr>
      </p:pic>
      <p:pic>
        <p:nvPicPr>
          <p:cNvPr id="7" name="Kuva 6" descr="fimlab_graafinenelementti_White40prosentti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93" y="-1944839"/>
            <a:ext cx="4402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8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- 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1456443" y="3402952"/>
            <a:ext cx="6952225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2pPr>
            <a:lvl3pPr marL="9144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3pPr>
            <a:lvl4pPr marL="13716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4pPr>
            <a:lvl5pPr marL="1828800" indent="0" algn="ctr">
              <a:buNone/>
              <a:defRPr sz="1600" b="0" i="1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dirty="0" smtClean="0"/>
              <a:t>Alaotsikko / Tekstiä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535375" y="2220264"/>
            <a:ext cx="9026677" cy="118268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36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pic>
        <p:nvPicPr>
          <p:cNvPr id="4" name="Kuva 3" descr="fimlab_graafinenelementti_varilline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37">
            <a:off x="7203094" y="-1972969"/>
            <a:ext cx="3749363" cy="52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sivu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653687"/>
            <a:ext cx="8915338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  <p:pic>
        <p:nvPicPr>
          <p:cNvPr id="2" name="Kuva 1" descr="fimlab_graafinenelementti_varilline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37">
            <a:off x="7203094" y="-1972969"/>
            <a:ext cx="3749363" cy="5221626"/>
          </a:xfrm>
          <a:prstGeom prst="rect">
            <a:avLst/>
          </a:prstGeom>
        </p:spPr>
      </p:pic>
      <p:sp>
        <p:nvSpPr>
          <p:cNvPr id="7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631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sivupohja - ei ala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fimlab_graafinenelementti_varilline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37">
            <a:off x="7203094" y="-1972969"/>
            <a:ext cx="3749363" cy="5221626"/>
          </a:xfrm>
          <a:prstGeom prst="rect">
            <a:avLst/>
          </a:prstGeom>
        </p:spPr>
      </p:pic>
      <p:sp>
        <p:nvSpPr>
          <p:cNvPr id="6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653687"/>
            <a:ext cx="8915338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175266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pic>
        <p:nvPicPr>
          <p:cNvPr id="11" name="Kuva 10" descr="fimlab_graafinenelementti_varilline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37">
            <a:off x="7203094" y="-1972969"/>
            <a:ext cx="3749363" cy="5221626"/>
          </a:xfrm>
          <a:prstGeom prst="rect">
            <a:avLst/>
          </a:prstGeom>
        </p:spPr>
      </p:pic>
      <p:sp>
        <p:nvSpPr>
          <p:cNvPr id="14" name="Tekstin paikkamerkki 2"/>
          <p:cNvSpPr>
            <a:spLocks noGrp="1"/>
          </p:cNvSpPr>
          <p:nvPr>
            <p:ph type="body" sz="quarter" idx="15"/>
          </p:nvPr>
        </p:nvSpPr>
        <p:spPr>
          <a:xfrm>
            <a:off x="4905263" y="1653687"/>
            <a:ext cx="4164135" cy="3862599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653687"/>
            <a:ext cx="4164135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24509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fimlab_graafinenelementti_varillinen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8837">
            <a:off x="7203094" y="-1972969"/>
            <a:ext cx="3749363" cy="5221626"/>
          </a:xfrm>
          <a:prstGeom prst="rect">
            <a:avLst/>
          </a:prstGeom>
        </p:spPr>
      </p:pic>
      <p:sp>
        <p:nvSpPr>
          <p:cNvPr id="12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653687"/>
            <a:ext cx="2751225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  <p:sp>
        <p:nvSpPr>
          <p:cNvPr id="14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3583421" y="1653687"/>
            <a:ext cx="2751225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  <p:sp>
        <p:nvSpPr>
          <p:cNvPr id="18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6659475" y="1644552"/>
            <a:ext cx="2751225" cy="4531648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rgbClr val="34A8DE"/>
              </a:buClr>
              <a:buSzPct val="130000"/>
              <a:buFont typeface="Arial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20000" indent="-285750" algn="l">
              <a:buClr>
                <a:srgbClr val="34A8DE"/>
              </a:buClr>
              <a:buFont typeface="Arial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00150" indent="-285750" algn="l">
              <a:buClr>
                <a:srgbClr val="34A8D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4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Muokkaa toisen </a:t>
            </a:r>
            <a:r>
              <a:rPr lang="fi-FI" dirty="0" err="1" smtClean="0"/>
              <a:t>listalevelin</a:t>
            </a:r>
            <a:r>
              <a:rPr lang="fi-FI" dirty="0" smtClean="0"/>
              <a:t> perustyyliä naps</a:t>
            </a:r>
          </a:p>
          <a:p>
            <a:pPr lvl="2"/>
            <a:r>
              <a:rPr lang="fi-FI" dirty="0" smtClean="0"/>
              <a:t>Muokkaa </a:t>
            </a:r>
            <a:r>
              <a:rPr lang="fi-FI" dirty="0" err="1" smtClean="0"/>
              <a:t>kolmoslevelin</a:t>
            </a:r>
            <a:r>
              <a:rPr lang="fi-FI" dirty="0" smtClean="0"/>
              <a:t> perustyyliä</a:t>
            </a:r>
          </a:p>
        </p:txBody>
      </p:sp>
    </p:spTree>
    <p:extLst>
      <p:ext uri="{BB962C8B-B14F-4D97-AF65-F5344CB8AC3E}">
        <p14:creationId xmlns:p14="http://schemas.microsoft.com/office/powerpoint/2010/main" val="30317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xfrm>
            <a:off x="495299" y="1677479"/>
            <a:ext cx="8915401" cy="444208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34A8DE"/>
              </a:buClr>
              <a:buSzPct val="130000"/>
              <a:defRPr sz="1800">
                <a:latin typeface="Arial"/>
                <a:cs typeface="Arial"/>
              </a:defRPr>
            </a:lvl1pPr>
          </a:lstStyle>
          <a:p>
            <a:endParaRPr lang="fi-FI" dirty="0"/>
          </a:p>
        </p:txBody>
      </p:sp>
      <p:sp>
        <p:nvSpPr>
          <p:cNvPr id="5" name="Otsikko 8"/>
          <p:cNvSpPr>
            <a:spLocks noGrp="1"/>
          </p:cNvSpPr>
          <p:nvPr>
            <p:ph type="title"/>
          </p:nvPr>
        </p:nvSpPr>
        <p:spPr>
          <a:xfrm>
            <a:off x="495300" y="378885"/>
            <a:ext cx="8915400" cy="723733"/>
          </a:xfrm>
          <a:prstGeom prst="rect">
            <a:avLst/>
          </a:prstGeom>
        </p:spPr>
        <p:txBody>
          <a:bodyPr vert="horz"/>
          <a:lstStyle>
            <a:lvl1pPr algn="l">
              <a:defRPr sz="4000" b="1">
                <a:solidFill>
                  <a:srgbClr val="032E49"/>
                </a:solidFill>
                <a:latin typeface="Arial"/>
                <a:cs typeface="Arial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6" name="Tekstin paikkamerkki 11"/>
          <p:cNvSpPr>
            <a:spLocks noGrp="1"/>
          </p:cNvSpPr>
          <p:nvPr>
            <p:ph type="body" sz="quarter" idx="12"/>
          </p:nvPr>
        </p:nvSpPr>
        <p:spPr>
          <a:xfrm>
            <a:off x="495300" y="1051106"/>
            <a:ext cx="8915400" cy="333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1">
                <a:solidFill>
                  <a:srgbClr val="34A8DE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>
                <a:solidFill>
                  <a:srgbClr val="7F7F7F"/>
                </a:solidFill>
              </a:defRPr>
            </a:lvl2pPr>
            <a:lvl3pPr marL="914400" indent="0">
              <a:buNone/>
              <a:defRPr sz="1200">
                <a:solidFill>
                  <a:srgbClr val="7F7F7F"/>
                </a:solidFill>
              </a:defRPr>
            </a:lvl3pPr>
            <a:lvl4pPr marL="1371600" indent="0">
              <a:buNone/>
              <a:defRPr sz="1200">
                <a:solidFill>
                  <a:srgbClr val="7F7F7F"/>
                </a:solidFill>
              </a:defRPr>
            </a:lvl4pPr>
            <a:lvl5pPr marL="1828800" indent="0">
              <a:buNone/>
              <a:defRPr sz="1200">
                <a:solidFill>
                  <a:srgbClr val="7F7F7F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0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 userDrawn="1"/>
        </p:nvSpPr>
        <p:spPr>
          <a:xfrm>
            <a:off x="9162258" y="6452870"/>
            <a:ext cx="35931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0734B565-F3A7-4F3A-A7A3-CEB56CC79533}" type="slidenum">
              <a:rPr lang="en-US" sz="975" b="0" smtClean="0">
                <a:solidFill>
                  <a:srgbClr val="34A8DE"/>
                </a:solidFill>
                <a:latin typeface="Arial"/>
                <a:cs typeface="Arial"/>
              </a:rPr>
              <a:pPr algn="ctr"/>
              <a:t>‹#›</a:t>
            </a:fld>
            <a:endParaRPr lang="en-US" sz="975" b="0" dirty="0">
              <a:solidFill>
                <a:srgbClr val="34A8DE"/>
              </a:solidFill>
              <a:latin typeface="Arial"/>
              <a:cs typeface="Arial"/>
            </a:endParaRPr>
          </a:p>
        </p:txBody>
      </p:sp>
      <p:sp>
        <p:nvSpPr>
          <p:cNvPr id="9" name="TextBox 12"/>
          <p:cNvSpPr txBox="1"/>
          <p:nvPr userDrawn="1"/>
        </p:nvSpPr>
        <p:spPr>
          <a:xfrm>
            <a:off x="7482941" y="6450793"/>
            <a:ext cx="1618440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en-US" sz="975" b="0" dirty="0" err="1" smtClean="0">
                <a:solidFill>
                  <a:srgbClr val="34A8DE"/>
                </a:solidFill>
                <a:latin typeface="Arial"/>
                <a:cs typeface="Arial"/>
              </a:rPr>
              <a:t>Fimlab.fi</a:t>
            </a:r>
            <a:endParaRPr lang="en-US" sz="975" b="0" dirty="0">
              <a:solidFill>
                <a:srgbClr val="34A8DE"/>
              </a:solidFill>
              <a:latin typeface="Arial"/>
              <a:cs typeface="Arial"/>
            </a:endParaRPr>
          </a:p>
        </p:txBody>
      </p:sp>
      <p:pic>
        <p:nvPicPr>
          <p:cNvPr id="4" name="Kuva 3" descr="Fimlab_RGB_Blue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4" y="6369051"/>
            <a:ext cx="874036" cy="2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49" r:id="rId4"/>
    <p:sldLayoutId id="2147483661" r:id="rId5"/>
    <p:sldLayoutId id="2147483665" r:id="rId6"/>
    <p:sldLayoutId id="2147483664" r:id="rId7"/>
    <p:sldLayoutId id="2147483655" r:id="rId8"/>
    <p:sldLayoutId id="2147483663" r:id="rId9"/>
    <p:sldLayoutId id="2147483650" r:id="rId10"/>
    <p:sldLayoutId id="2147483660" r:id="rId11"/>
    <p:sldLayoutId id="2147483653" r:id="rId12"/>
    <p:sldLayoutId id="2147483651" r:id="rId13"/>
    <p:sldLayoutId id="2147483652" r:id="rId14"/>
    <p:sldLayoutId id="2147483654" r:id="rId15"/>
    <p:sldLayoutId id="2147483657" r:id="rId16"/>
    <p:sldLayoutId id="21474836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Tomi Koski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Hematologiset potilaat ja verikeskus</a:t>
            </a:r>
          </a:p>
        </p:txBody>
      </p:sp>
    </p:spTree>
    <p:extLst>
      <p:ext uri="{BB962C8B-B14F-4D97-AF65-F5344CB8AC3E}">
        <p14:creationId xmlns:p14="http://schemas.microsoft.com/office/powerpoint/2010/main" val="50419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3" y="1391639"/>
            <a:ext cx="28860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935">
            <a:off x="1654294" y="4000050"/>
            <a:ext cx="1352550" cy="1276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10" y="478766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471">
            <a:off x="667110" y="126731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048">
            <a:off x="2134215" y="130546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" y="273744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3" y="420690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8775" y="368347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65" y="152610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11" y="4664104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75" y="296250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3365154" y="2029324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381">
            <a:off x="6117382" y="202932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935637" y="2057940"/>
            <a:ext cx="149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Allovasta-aine</a:t>
            </a:r>
            <a:endParaRPr lang="fi-FI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4113">
            <a:off x="6215087" y="261124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kstiruutu 22"/>
          <p:cNvSpPr txBox="1"/>
          <p:nvPr/>
        </p:nvSpPr>
        <p:spPr>
          <a:xfrm>
            <a:off x="6939221" y="2568928"/>
            <a:ext cx="15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Autovasta-aine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Potilaan plasma: DAT positiiviset punasolut ( </a:t>
            </a:r>
            <a:r>
              <a:rPr lang="fi-FI" sz="3200" dirty="0" err="1" smtClean="0"/>
              <a:t>allo-</a:t>
            </a:r>
            <a:r>
              <a:rPr lang="fi-FI" sz="3200" dirty="0" smtClean="0"/>
              <a:t> and autovasta-aineet)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9074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nuoliyhdysviiva 4"/>
          <p:cNvCxnSpPr/>
          <p:nvPr/>
        </p:nvCxnSpPr>
        <p:spPr>
          <a:xfrm>
            <a:off x="3674852" y="2967487"/>
            <a:ext cx="2096219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4235570" y="2240376"/>
            <a:ext cx="101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i="1" dirty="0" smtClean="0"/>
              <a:t>ZZAP</a:t>
            </a:r>
            <a:endParaRPr lang="fi-FI" sz="3200" i="1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95299" y="165099"/>
            <a:ext cx="8915400" cy="723733"/>
          </a:xfrm>
        </p:spPr>
        <p:txBody>
          <a:bodyPr/>
          <a:lstStyle/>
          <a:p>
            <a:r>
              <a:rPr lang="fi-FI" sz="3200" dirty="0" smtClean="0"/>
              <a:t>Punasolujen pinnalta käsitellään, jolloin osa </a:t>
            </a:r>
            <a:r>
              <a:rPr lang="fi-FI" sz="3200" dirty="0" err="1" smtClean="0"/>
              <a:t>antigeeneista</a:t>
            </a:r>
            <a:r>
              <a:rPr lang="fi-FI" sz="3200" dirty="0" smtClean="0"/>
              <a:t> tuhoutuu ja autovasta-aineiden adsorptio helpottuu</a:t>
            </a:r>
            <a:endParaRPr lang="fi-FI" sz="3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439215" y="5987035"/>
            <a:ext cx="405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Käsitellyt solut jaetaan osiin</a:t>
            </a:r>
            <a:endParaRPr lang="fi-FI" sz="24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352952" y="4499408"/>
            <a:ext cx="4057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Solut pestään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Supernatantti</a:t>
            </a:r>
            <a:r>
              <a:rPr lang="fi-FI" sz="2400" dirty="0" smtClean="0"/>
              <a:t> poistetaan huolellisesti laimenemisen estämiseksi</a:t>
            </a:r>
            <a:endParaRPr lang="fi-FI" sz="24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4064">
            <a:off x="650434" y="2381598"/>
            <a:ext cx="27241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Ryhmä 11"/>
          <p:cNvGrpSpPr/>
          <p:nvPr/>
        </p:nvGrpSpPr>
        <p:grpSpPr>
          <a:xfrm rot="809077">
            <a:off x="5982450" y="1703077"/>
            <a:ext cx="2085975" cy="2724150"/>
            <a:chOff x="5982450" y="1703077"/>
            <a:chExt cx="2085975" cy="272415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4064">
              <a:off x="5663363" y="2022164"/>
              <a:ext cx="272415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kstiruutu 13"/>
            <p:cNvSpPr txBox="1"/>
            <p:nvPr/>
          </p:nvSpPr>
          <p:spPr>
            <a:xfrm>
              <a:off x="6814868" y="205571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7562490" y="2615156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257026" y="326788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7192050" y="359192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32" y="3128506"/>
            <a:ext cx="1358274" cy="135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963">
            <a:off x="4812527" y="2684226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8589">
            <a:off x="5239843" y="4181479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69" y="433207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2346">
            <a:off x="5414706" y="2269781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3273083" y="38042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+</a:t>
            </a:r>
            <a:endParaRPr lang="fi-FI" sz="3200" b="1"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49" y="3211609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78" y="2902046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3473">
            <a:off x="5821256" y="3328602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1912">
            <a:off x="5801123" y="4300154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plasma käsiteltyihin punasoluihin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grpSp>
        <p:nvGrpSpPr>
          <p:cNvPr id="17" name="Ryhmä 16"/>
          <p:cNvGrpSpPr/>
          <p:nvPr/>
        </p:nvGrpSpPr>
        <p:grpSpPr>
          <a:xfrm rot="809077">
            <a:off x="677205" y="2144562"/>
            <a:ext cx="2085975" cy="2724150"/>
            <a:chOff x="5982450" y="1703077"/>
            <a:chExt cx="2085975" cy="2724150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4064">
              <a:off x="5663363" y="2022164"/>
              <a:ext cx="272415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kstiruutu 22"/>
            <p:cNvSpPr txBox="1"/>
            <p:nvPr/>
          </p:nvSpPr>
          <p:spPr>
            <a:xfrm>
              <a:off x="6814868" y="205571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7562490" y="2615156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6257026" y="326788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7192050" y="359192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8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3" y="1391639"/>
            <a:ext cx="28860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935">
            <a:off x="1654294" y="4000050"/>
            <a:ext cx="1352550" cy="1276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10" y="478766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471">
            <a:off x="667110" y="126731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048">
            <a:off x="2134215" y="130546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65" y="152610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11" y="4664104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75" y="296250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3365154" y="2029324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uora nuoliyhdysviiva 5"/>
          <p:cNvCxnSpPr/>
          <p:nvPr/>
        </p:nvCxnSpPr>
        <p:spPr>
          <a:xfrm flipV="1">
            <a:off x="3947299" y="3510951"/>
            <a:ext cx="1927290" cy="862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13" y="425744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471">
            <a:off x="6847785" y="303381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048">
            <a:off x="7191371" y="3763311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13" y="2483192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15" y="4433437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75" y="3013939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7655175" y="2438936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887">
            <a:off x="7970620" y="365392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608">
            <a:off x="641484" y="4311339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Autovasta-aineet </a:t>
            </a:r>
            <a:r>
              <a:rPr lang="fi-FI" sz="3200" dirty="0" err="1" smtClean="0"/>
              <a:t>adsorptoituvat</a:t>
            </a:r>
            <a:r>
              <a:rPr lang="fi-FI" sz="3200" dirty="0" smtClean="0"/>
              <a:t> </a:t>
            </a:r>
            <a:endParaRPr lang="fi-FI" sz="3200" dirty="0"/>
          </a:p>
        </p:txBody>
      </p:sp>
      <p:sp>
        <p:nvSpPr>
          <p:cNvPr id="28" name="Tekstiruutu 27"/>
          <p:cNvSpPr txBox="1"/>
          <p:nvPr/>
        </p:nvSpPr>
        <p:spPr>
          <a:xfrm rot="809077">
            <a:off x="1112090" y="221393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29" name="Tekstiruutu 28"/>
          <p:cNvSpPr txBox="1"/>
          <p:nvPr/>
        </p:nvSpPr>
        <p:spPr>
          <a:xfrm rot="809077">
            <a:off x="2314273" y="222300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30" name="Tekstiruutu 29"/>
          <p:cNvSpPr txBox="1"/>
          <p:nvPr/>
        </p:nvSpPr>
        <p:spPr>
          <a:xfrm rot="809077">
            <a:off x="1069781" y="332628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31" name="Tekstiruutu 30"/>
          <p:cNvSpPr txBox="1"/>
          <p:nvPr/>
        </p:nvSpPr>
        <p:spPr>
          <a:xfrm rot="809077">
            <a:off x="2140591" y="319438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32" name="Tekstiruutu 31"/>
          <p:cNvSpPr txBox="1"/>
          <p:nvPr/>
        </p:nvSpPr>
        <p:spPr>
          <a:xfrm rot="809077">
            <a:off x="2015457" y="44084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150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Toistetaan kerran tai kaksi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674961" y="38553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+</a:t>
            </a:r>
            <a:endParaRPr lang="fi-FI" sz="32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59" y="455908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471">
            <a:off x="4837831" y="33354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048">
            <a:off x="5181417" y="406495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59" y="2784836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1" y="4735081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21" y="331558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5645221" y="274058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Ryhmä 16"/>
          <p:cNvGrpSpPr/>
          <p:nvPr/>
        </p:nvGrpSpPr>
        <p:grpSpPr>
          <a:xfrm rot="809077">
            <a:off x="784163" y="2785709"/>
            <a:ext cx="2085975" cy="2724150"/>
            <a:chOff x="5982450" y="1703077"/>
            <a:chExt cx="2085975" cy="272415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4064">
              <a:off x="5663363" y="2022164"/>
              <a:ext cx="272415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kstiruutu 18"/>
            <p:cNvSpPr txBox="1"/>
            <p:nvPr/>
          </p:nvSpPr>
          <p:spPr>
            <a:xfrm>
              <a:off x="6814868" y="205571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7562490" y="2615156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6257026" y="326788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7192050" y="359192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6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3" y="1391639"/>
            <a:ext cx="28860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935">
            <a:off x="1654294" y="4000050"/>
            <a:ext cx="1352550" cy="1276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65" y="152610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3365154" y="2029324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uora nuoliyhdysviiva 5"/>
          <p:cNvCxnSpPr/>
          <p:nvPr/>
        </p:nvCxnSpPr>
        <p:spPr>
          <a:xfrm flipV="1">
            <a:off x="3947299" y="3510951"/>
            <a:ext cx="1927290" cy="862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13" y="2483192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43" y="3519577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75" y="3013939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2734263" y="356621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Plasmaan jää </a:t>
            </a:r>
            <a:r>
              <a:rPr lang="fi-FI" dirty="0" err="1" smtClean="0"/>
              <a:t>allovasta-aineet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6730428" y="4321834"/>
            <a:ext cx="1909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Seulonta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Tunnistus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Sopivuuskoe</a:t>
            </a:r>
            <a:endParaRPr lang="fi-FI" dirty="0"/>
          </a:p>
        </p:txBody>
      </p:sp>
      <p:sp>
        <p:nvSpPr>
          <p:cNvPr id="14" name="Tekstiruutu 13"/>
          <p:cNvSpPr txBox="1"/>
          <p:nvPr/>
        </p:nvSpPr>
        <p:spPr>
          <a:xfrm rot="809077">
            <a:off x="1069781" y="332628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15" name="Tekstiruutu 14"/>
          <p:cNvSpPr txBox="1"/>
          <p:nvPr/>
        </p:nvSpPr>
        <p:spPr>
          <a:xfrm rot="809077">
            <a:off x="1069782" y="223634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18" name="Tekstiruutu 17"/>
          <p:cNvSpPr txBox="1"/>
          <p:nvPr/>
        </p:nvSpPr>
        <p:spPr>
          <a:xfrm rot="809077">
            <a:off x="2345770" y="218975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19" name="Tekstiruutu 18"/>
          <p:cNvSpPr txBox="1"/>
          <p:nvPr/>
        </p:nvSpPr>
        <p:spPr>
          <a:xfrm rot="809077">
            <a:off x="2192550" y="312315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20" name="Tekstiruutu 19"/>
          <p:cNvSpPr txBox="1"/>
          <p:nvPr/>
        </p:nvSpPr>
        <p:spPr>
          <a:xfrm rot="809077">
            <a:off x="2024084" y="43870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238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Autoadsorptio: </a:t>
            </a:r>
            <a:r>
              <a:rPr lang="fi-F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hiljattain siirretyt punasolut</a:t>
            </a:r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3674961" y="385539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/>
              <a:t>+</a:t>
            </a:r>
            <a:endParaRPr lang="fi-FI" sz="32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59" y="455908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471">
            <a:off x="4837831" y="33354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048">
            <a:off x="5181417" y="406495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59" y="2784836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1" y="4735081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21" y="3315583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907">
            <a:off x="5645221" y="274058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07">
            <a:off x="2644121" y="3897247"/>
            <a:ext cx="11239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07">
            <a:off x="1991778" y="1948113"/>
            <a:ext cx="11239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Ryhmä 18"/>
          <p:cNvGrpSpPr/>
          <p:nvPr/>
        </p:nvGrpSpPr>
        <p:grpSpPr>
          <a:xfrm rot="21100912">
            <a:off x="471531" y="3452141"/>
            <a:ext cx="2085975" cy="2724150"/>
            <a:chOff x="5982450" y="1703077"/>
            <a:chExt cx="2085975" cy="2724150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4064">
              <a:off x="5663363" y="2022164"/>
              <a:ext cx="272415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kstiruutu 20"/>
            <p:cNvSpPr txBox="1"/>
            <p:nvPr/>
          </p:nvSpPr>
          <p:spPr>
            <a:xfrm>
              <a:off x="6814868" y="205571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7562490" y="2615156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6257026" y="326788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7192050" y="3591929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/>
                <a:t>z</a:t>
              </a:r>
            </a:p>
          </p:txBody>
        </p:sp>
      </p:grpSp>
      <p:sp>
        <p:nvSpPr>
          <p:cNvPr id="25" name="Tekstiruutu 24"/>
          <p:cNvSpPr txBox="1"/>
          <p:nvPr/>
        </p:nvSpPr>
        <p:spPr>
          <a:xfrm rot="21100912">
            <a:off x="2346173" y="230637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26" name="Tekstiruutu 25"/>
          <p:cNvSpPr txBox="1"/>
          <p:nvPr/>
        </p:nvSpPr>
        <p:spPr>
          <a:xfrm rot="21100912">
            <a:off x="3079523" y="43115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2666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3" y="1391639"/>
            <a:ext cx="28860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2935">
            <a:off x="1654294" y="4000050"/>
            <a:ext cx="1352550" cy="12763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130">
            <a:off x="2840409" y="368910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4647">
            <a:off x="3909611" y="35454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8264">
            <a:off x="3118045" y="434820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046">
            <a:off x="3702238" y="4317525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0662">
            <a:off x="3354109" y="3314789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uora nuoliyhdysviiva 5"/>
          <p:cNvCxnSpPr/>
          <p:nvPr/>
        </p:nvCxnSpPr>
        <p:spPr>
          <a:xfrm flipV="1">
            <a:off x="3947299" y="3510951"/>
            <a:ext cx="1927290" cy="862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07">
            <a:off x="3086194" y="3543566"/>
            <a:ext cx="11239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130">
            <a:off x="397499" y="483799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8264">
            <a:off x="675135" y="5497091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0662">
            <a:off x="911199" y="4463680"/>
            <a:ext cx="533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107">
            <a:off x="643284" y="4692457"/>
            <a:ext cx="11239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6116128" y="3224923"/>
            <a:ext cx="3364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Väärä negatiivinen tunnistus</a:t>
            </a:r>
            <a:endParaRPr lang="fi-FI" sz="3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34A8DE"/>
                </a:solidFill>
              </a:rPr>
              <a:t>Siirretyt punasolut </a:t>
            </a:r>
            <a:r>
              <a:rPr lang="fi-FI" dirty="0" smtClean="0"/>
              <a:t>adsorboivat siirrettyjä punasoluja</a:t>
            </a:r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 rot="21100912">
            <a:off x="1067240" y="505071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  <p:sp>
        <p:nvSpPr>
          <p:cNvPr id="18" name="Tekstiruutu 17"/>
          <p:cNvSpPr txBox="1"/>
          <p:nvPr/>
        </p:nvSpPr>
        <p:spPr>
          <a:xfrm rot="21100912">
            <a:off x="3510149" y="387130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7220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Auto-</a:t>
            </a:r>
            <a:r>
              <a:rPr lang="fi-FI" dirty="0" err="1" smtClean="0"/>
              <a:t>/alloadsorptio</a:t>
            </a:r>
            <a:r>
              <a:rPr lang="fi-FI" dirty="0" smtClean="0"/>
              <a:t> ei ole aina helppoa</a:t>
            </a:r>
            <a:r>
              <a:rPr lang="fi-FI" dirty="0"/>
              <a:t/>
            </a:r>
            <a:br>
              <a:rPr lang="fi-FI" dirty="0"/>
            </a:br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Työläs</a:t>
            </a:r>
          </a:p>
          <a:p>
            <a:r>
              <a:rPr lang="fi-FI" dirty="0" smtClean="0"/>
              <a:t>Vie aikaa</a:t>
            </a:r>
          </a:p>
          <a:p>
            <a:r>
              <a:rPr lang="fi-FI" dirty="0" smtClean="0"/>
              <a:t>Ei aina onnistu</a:t>
            </a:r>
          </a:p>
          <a:p>
            <a:endParaRPr lang="fi-FI" dirty="0"/>
          </a:p>
          <a:p>
            <a:r>
              <a:rPr lang="fi-FI" dirty="0" smtClean="0"/>
              <a:t>Harkitse </a:t>
            </a:r>
            <a:r>
              <a:rPr lang="fi-FI" b="1" dirty="0" err="1" smtClean="0"/>
              <a:t>feno-/genotyypitettyjen</a:t>
            </a:r>
            <a:r>
              <a:rPr lang="fi-FI" dirty="0" smtClean="0"/>
              <a:t> punasolujen käyttöä</a:t>
            </a:r>
          </a:p>
          <a:p>
            <a:pPr lvl="1"/>
            <a:r>
              <a:rPr lang="fi-FI" dirty="0" smtClean="0"/>
              <a:t>tutkitaan mitä </a:t>
            </a:r>
            <a:r>
              <a:rPr lang="fi-FI" dirty="0" err="1" smtClean="0"/>
              <a:t>allovasta-aineita</a:t>
            </a:r>
            <a:r>
              <a:rPr lang="fi-FI" dirty="0" smtClean="0"/>
              <a:t> potilas voisi muodostaa (vain osa mahdollisuuksista tutkitaan)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Vasta-aineet adsorboidaan vain näytteestä – ei potilaasta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63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Kylmä AIHA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Allo/autoadsorptio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Vaihtoehto 1</a:t>
            </a:r>
            <a:endParaRPr lang="fi-FI" dirty="0"/>
          </a:p>
          <a:p>
            <a:pPr lvl="1"/>
            <a:r>
              <a:rPr lang="fi-FI" dirty="0" smtClean="0"/>
              <a:t>Pidä näyte 37 °C:ssa kunnes plasma ja solut eroteltu</a:t>
            </a:r>
          </a:p>
          <a:p>
            <a:pPr lvl="1"/>
            <a:r>
              <a:rPr lang="fi-FI" dirty="0" smtClean="0"/>
              <a:t>Käytä esilämmitettyjä reagensseja ml. pesuliuokset</a:t>
            </a:r>
          </a:p>
          <a:p>
            <a:pPr lvl="1"/>
            <a:r>
              <a:rPr lang="fi-FI" dirty="0" smtClean="0"/>
              <a:t>Käytä </a:t>
            </a:r>
            <a:r>
              <a:rPr lang="fi-FI" dirty="0" err="1" smtClean="0"/>
              <a:t>anti-IgG</a:t>
            </a:r>
            <a:r>
              <a:rPr lang="fi-FI" dirty="0" smtClean="0"/>
              <a:t>  (väritön) </a:t>
            </a:r>
            <a:r>
              <a:rPr lang="fi-FI" dirty="0" err="1" smtClean="0"/>
              <a:t>polyspesifisen</a:t>
            </a:r>
            <a:r>
              <a:rPr lang="fi-FI" dirty="0" smtClean="0"/>
              <a:t> reagenssin (vihreä) sijaan</a:t>
            </a:r>
          </a:p>
          <a:p>
            <a:pPr lvl="1"/>
            <a:endParaRPr lang="fi-FI" dirty="0"/>
          </a:p>
          <a:p>
            <a:r>
              <a:rPr lang="fi-FI" dirty="0" smtClean="0"/>
              <a:t>Vaihtoehto 2</a:t>
            </a:r>
          </a:p>
          <a:p>
            <a:pPr lvl="1"/>
            <a:r>
              <a:rPr lang="fi-FI" dirty="0" err="1" smtClean="0"/>
              <a:t>Inkuboi</a:t>
            </a:r>
            <a:r>
              <a:rPr lang="fi-FI" dirty="0" smtClean="0"/>
              <a:t> näytettä + 4 °C:ssa tunnin ajan</a:t>
            </a:r>
          </a:p>
          <a:p>
            <a:pPr lvl="1"/>
            <a:r>
              <a:rPr lang="fi-FI" dirty="0" smtClean="0"/>
              <a:t>Sekoita näytettä esim. 15 minuutin ajan</a:t>
            </a:r>
          </a:p>
          <a:p>
            <a:pPr lvl="1"/>
            <a:r>
              <a:rPr lang="fi-FI" dirty="0" smtClean="0"/>
              <a:t>Erota näyte (usein lievästi </a:t>
            </a:r>
            <a:r>
              <a:rPr lang="fi-FI" dirty="0" err="1" smtClean="0"/>
              <a:t>hemolyyttinen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Verifiointi ei </a:t>
            </a:r>
            <a:r>
              <a:rPr lang="fi-FI" dirty="0" err="1" smtClean="0"/>
              <a:t>Fimlabissa</a:t>
            </a:r>
            <a:r>
              <a:rPr lang="fi-FI" dirty="0" smtClean="0"/>
              <a:t> viety loppuun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49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Sädetys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Valkosoluttomuudesta huolimatta soluvalmisteisiin jää lymfosyyttejä</a:t>
            </a:r>
          </a:p>
          <a:p>
            <a:r>
              <a:rPr lang="fi-FI" dirty="0" smtClean="0"/>
              <a:t>Normaalin immuunivasteen omaava henkilö tuhoaa itselleen vieraat solut</a:t>
            </a:r>
          </a:p>
          <a:p>
            <a:r>
              <a:rPr lang="fi-FI" dirty="0" smtClean="0"/>
              <a:t>Jos immuunivaste on alentunut, alkavat vieraat lymfosyytit jakautua ja hylkiä potilasta </a:t>
            </a:r>
            <a:r>
              <a:rPr lang="fi-FI" dirty="0" smtClean="0">
                <a:sym typeface="Wingdings" panose="05000000000000000000" pitchFamily="2" charset="2"/>
              </a:rPr>
              <a:t> hengenvaarallinen käänteishyljintäreaktio (</a:t>
            </a:r>
            <a:r>
              <a:rPr lang="fi-FI" dirty="0" err="1" smtClean="0">
                <a:sym typeface="Wingdings" panose="05000000000000000000" pitchFamily="2" charset="2"/>
              </a:rPr>
              <a:t>GvH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Soluvalmisteen sädetys 25 </a:t>
            </a:r>
            <a:r>
              <a:rPr lang="fi-FI" dirty="0" err="1" smtClean="0"/>
              <a:t>Gy</a:t>
            </a:r>
            <a:r>
              <a:rPr lang="fi-FI" dirty="0" smtClean="0"/>
              <a:t> annoksella tuhoaa lymfosyyttien jakautumiskyvyn estäen </a:t>
            </a:r>
            <a:r>
              <a:rPr lang="fi-FI" dirty="0" err="1" smtClean="0"/>
              <a:t>GvH:n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Sädetys voi aiheuttaa soluvaurioita ja mm K</a:t>
            </a:r>
            <a:r>
              <a:rPr lang="fi-FI" baseline="30000" dirty="0" smtClean="0"/>
              <a:t>+</a:t>
            </a:r>
            <a:r>
              <a:rPr lang="fi-FI" dirty="0" smtClean="0"/>
              <a:t> ↑</a:t>
            </a:r>
          </a:p>
          <a:p>
            <a:r>
              <a:rPr lang="fi-FI" dirty="0" smtClean="0"/>
              <a:t>Alle 25 kg lapset: valmiste </a:t>
            </a:r>
            <a:r>
              <a:rPr lang="fi-FI" dirty="0" err="1" smtClean="0"/>
              <a:t>max</a:t>
            </a:r>
            <a:r>
              <a:rPr lang="fi-FI" dirty="0" smtClean="0"/>
              <a:t>. 14 vrk, sädetyksestä alle 2 vrk</a:t>
            </a:r>
          </a:p>
          <a:p>
            <a:r>
              <a:rPr lang="fi-FI" dirty="0" smtClean="0"/>
              <a:t>Punasoluvalmiste &lt; 14 vrk </a:t>
            </a:r>
            <a:r>
              <a:rPr lang="fi-FI" dirty="0" smtClean="0">
                <a:sym typeface="Wingdings" panose="05000000000000000000" pitchFamily="2" charset="2"/>
              </a:rPr>
              <a:t> kelpoisuusaika 28 vrk  suositus </a:t>
            </a:r>
            <a:r>
              <a:rPr lang="fi-FI" dirty="0" err="1" smtClean="0">
                <a:sym typeface="Wingdings" panose="05000000000000000000" pitchFamily="2" charset="2"/>
              </a:rPr>
              <a:t>mahd</a:t>
            </a:r>
            <a:r>
              <a:rPr lang="fi-FI" dirty="0" smtClean="0">
                <a:sym typeface="Wingdings" panose="05000000000000000000" pitchFamily="2" charset="2"/>
              </a:rPr>
              <a:t> tuoreena (&lt; 7 vrk)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Punasoluvalmiste ≥14 vrk  kelpoisuusaika 24 h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157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Sopivan veren löytäminen ei ole aina helppoa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1946986"/>
            <a:ext cx="8915338" cy="4531648"/>
          </a:xfrm>
        </p:spPr>
        <p:txBody>
          <a:bodyPr/>
          <a:lstStyle/>
          <a:p>
            <a:r>
              <a:rPr lang="fi-FI" dirty="0" smtClean="0"/>
              <a:t>Valitse vähiten epäsopivat yksiköt</a:t>
            </a:r>
          </a:p>
          <a:p>
            <a:r>
              <a:rPr lang="fi-FI" dirty="0" smtClean="0"/>
              <a:t>Valitse autokontrollia heikommat yksiköt ???</a:t>
            </a:r>
          </a:p>
          <a:p>
            <a:r>
              <a:rPr lang="fi-FI" dirty="0" smtClean="0"/>
              <a:t>Onko mahdollista, että potilas olisi immunisoitunut</a:t>
            </a:r>
          </a:p>
          <a:p>
            <a:pPr lvl="1"/>
            <a:endParaRPr lang="fi-FI" dirty="0"/>
          </a:p>
          <a:p>
            <a:r>
              <a:rPr lang="fi-FI" dirty="0" smtClean="0"/>
              <a:t>Muista:</a:t>
            </a:r>
          </a:p>
          <a:p>
            <a:pPr lvl="1"/>
            <a:r>
              <a:rPr lang="fi-FI" dirty="0" smtClean="0"/>
              <a:t>”On parempi, että potilas kuolee </a:t>
            </a:r>
            <a:r>
              <a:rPr lang="fi-FI" dirty="0" err="1" smtClean="0"/>
              <a:t>hemolyyttiseen</a:t>
            </a:r>
            <a:r>
              <a:rPr lang="fi-FI" dirty="0" smtClean="0"/>
              <a:t> verensiirtoreaktioon kuin veren puutteeseen”</a:t>
            </a:r>
          </a:p>
          <a:p>
            <a:pPr lvl="1"/>
            <a:r>
              <a:rPr lang="fi-FI" dirty="0" smtClean="0"/>
              <a:t>Mutta… anemia on usein kehittynyt hitaasti, jolloin verensiirtoa ei aina tarvita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Vakavat </a:t>
            </a:r>
            <a:r>
              <a:rPr lang="fi-FI" dirty="0" err="1" smtClean="0"/>
              <a:t>hemolyyttiset</a:t>
            </a:r>
            <a:r>
              <a:rPr lang="fi-FI" dirty="0" smtClean="0"/>
              <a:t> verensiirtoreaktiot ovat harvinaisia</a:t>
            </a:r>
          </a:p>
          <a:p>
            <a:pPr marL="434250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6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Erytrosytafereesi</a:t>
            </a:r>
            <a:r>
              <a:rPr lang="fi-FI" sz="3200" dirty="0" smtClean="0"/>
              <a:t> ja sirppisoluanemia</a:t>
            </a:r>
            <a:endParaRPr lang="fi-FI" sz="32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00" y="1196487"/>
            <a:ext cx="8915338" cy="4531648"/>
          </a:xfrm>
        </p:spPr>
        <p:txBody>
          <a:bodyPr/>
          <a:lstStyle/>
          <a:p>
            <a:r>
              <a:rPr lang="fi-FI" dirty="0" smtClean="0"/>
              <a:t>Sirppisoluanemiakriisi (mikrotrombit, kudosvaurio hapenpuutteen vuoksi)</a:t>
            </a:r>
            <a:endParaRPr lang="fi-FI" dirty="0"/>
          </a:p>
          <a:p>
            <a:pPr lvl="1"/>
            <a:r>
              <a:rPr lang="fi-FI" dirty="0"/>
              <a:t>esim. keuhkokriisi, aivoverenkiertohäiriö, </a:t>
            </a:r>
            <a:r>
              <a:rPr lang="fi-FI" dirty="0" err="1"/>
              <a:t>retinainfarkti</a:t>
            </a:r>
            <a:r>
              <a:rPr lang="fi-FI" dirty="0"/>
              <a:t> </a:t>
            </a:r>
            <a:r>
              <a:rPr lang="fi-FI" dirty="0" err="1"/>
              <a:t>jne</a:t>
            </a:r>
            <a:r>
              <a:rPr lang="fi-FI" dirty="0"/>
              <a:t> (akuutti)</a:t>
            </a:r>
          </a:p>
          <a:p>
            <a:pPr lvl="1"/>
            <a:r>
              <a:rPr lang="fi-FI" dirty="0" smtClean="0"/>
              <a:t>Riskiä lisäävät mm. leikkaukset, raskaus </a:t>
            </a:r>
            <a:r>
              <a:rPr lang="fi-FI" dirty="0"/>
              <a:t>(profylaksia</a:t>
            </a:r>
            <a:r>
              <a:rPr lang="fi-FI" dirty="0" smtClean="0"/>
              <a:t>!)</a:t>
            </a:r>
          </a:p>
          <a:p>
            <a:r>
              <a:rPr lang="fi-FI" dirty="0" smtClean="0"/>
              <a:t>Lapsilla </a:t>
            </a:r>
            <a:r>
              <a:rPr lang="fi-FI" dirty="0"/>
              <a:t>ja nuorilla </a:t>
            </a:r>
            <a:r>
              <a:rPr lang="fi-FI" dirty="0" smtClean="0"/>
              <a:t>vaarana </a:t>
            </a:r>
            <a:r>
              <a:rPr lang="fi-FI" dirty="0" err="1" smtClean="0"/>
              <a:t>aivoverenkiertohäiriöit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Muodostavat helposti punasoluja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ulehdusreaktio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tniset erot</a:t>
            </a:r>
          </a:p>
          <a:p>
            <a:pPr lvl="1"/>
            <a:r>
              <a:rPr lang="fi-FI" dirty="0"/>
              <a:t>r</a:t>
            </a:r>
            <a:r>
              <a:rPr lang="fi-FI" dirty="0" smtClean="0"/>
              <a:t>unsaat verensiirrot</a:t>
            </a:r>
            <a:endParaRPr lang="fi-FI" dirty="0"/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86535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Erytrosytafereesi</a:t>
            </a:r>
            <a:r>
              <a:rPr lang="fi-FI" sz="3200" dirty="0" smtClean="0"/>
              <a:t> ja sirppisoluanemia</a:t>
            </a:r>
            <a:endParaRPr lang="fi-FI" sz="32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00" y="1196487"/>
            <a:ext cx="8915338" cy="4531648"/>
          </a:xfrm>
        </p:spPr>
        <p:txBody>
          <a:bodyPr/>
          <a:lstStyle/>
          <a:p>
            <a:pPr marL="434250" lvl="1" indent="0">
              <a:buNone/>
            </a:pPr>
            <a:endParaRPr lang="fi-FI" dirty="0"/>
          </a:p>
          <a:p>
            <a:r>
              <a:rPr lang="fi-FI" dirty="0" smtClean="0"/>
              <a:t>Tavoitteena korvata sirppisolut verenluovuttajan normaaleilla punasoluilla </a:t>
            </a:r>
          </a:p>
          <a:p>
            <a:pPr lvl="1"/>
            <a:r>
              <a:rPr lang="fi-FI" dirty="0" smtClean="0"/>
              <a:t>esim. </a:t>
            </a:r>
            <a:r>
              <a:rPr lang="fi-FI" dirty="0" err="1" smtClean="0"/>
              <a:t>HbS</a:t>
            </a:r>
            <a:r>
              <a:rPr lang="fi-FI" dirty="0" smtClean="0"/>
              <a:t> solujen osuus 100 % </a:t>
            </a:r>
            <a:r>
              <a:rPr lang="fi-FI" dirty="0" smtClean="0">
                <a:sym typeface="Wingdings" panose="05000000000000000000" pitchFamily="2" charset="2"/>
              </a:rPr>
              <a:t> 20%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parantaa hapenkuljetusta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v</a:t>
            </a:r>
            <a:r>
              <a:rPr lang="fi-FI" dirty="0" smtClean="0">
                <a:sym typeface="Wingdings" panose="05000000000000000000" pitchFamily="2" charset="2"/>
              </a:rPr>
              <a:t>ähentää </a:t>
            </a:r>
            <a:r>
              <a:rPr lang="fi-FI" dirty="0" err="1" smtClean="0">
                <a:sym typeface="Wingdings" panose="05000000000000000000" pitchFamily="2" charset="2"/>
              </a:rPr>
              <a:t>hemolyysiä</a:t>
            </a:r>
            <a:endParaRPr lang="fi-FI" dirty="0" smtClean="0">
              <a:sym typeface="Wingdings" panose="05000000000000000000" pitchFamily="2" charset="2"/>
            </a:endParaRPr>
          </a:p>
          <a:p>
            <a:pPr lvl="1"/>
            <a:r>
              <a:rPr lang="fi-FI" dirty="0">
                <a:sym typeface="Wingdings" panose="05000000000000000000" pitchFamily="2" charset="2"/>
              </a:rPr>
              <a:t>e</a:t>
            </a:r>
            <a:r>
              <a:rPr lang="fi-FI" dirty="0" smtClean="0">
                <a:sym typeface="Wingdings" panose="05000000000000000000" pitchFamily="2" charset="2"/>
              </a:rPr>
              <a:t>i lisää rautakuormaa kuten toistuvat punasolujen siirrot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</a:t>
            </a:r>
            <a:r>
              <a:rPr lang="fi-FI" dirty="0" smtClean="0">
                <a:sym typeface="Wingdings" panose="05000000000000000000" pitchFamily="2" charset="2"/>
              </a:rPr>
              <a:t>orjaa elinvaurioita</a:t>
            </a: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Vaatii runsaasti punasoluja (aikuiset 8 – 10 yks., lapset 4 – 8 yks.)</a:t>
            </a:r>
          </a:p>
          <a:p>
            <a:r>
              <a:rPr lang="fi-FI" dirty="0" err="1" smtClean="0">
                <a:sym typeface="Wingdings" panose="05000000000000000000" pitchFamily="2" charset="2"/>
              </a:rPr>
              <a:t>Alloimmunisoitumisriski</a:t>
            </a:r>
            <a:r>
              <a:rPr lang="fi-FI" dirty="0" smtClean="0">
                <a:sym typeface="Wingdings" panose="05000000000000000000" pitchFamily="2" charset="2"/>
              </a:rPr>
              <a:t> ellei valita fenotyypiltään vastaavia luovuttajia (etniset erot)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Toistaiseksi </a:t>
            </a:r>
            <a:r>
              <a:rPr lang="fi-FI" dirty="0" err="1" smtClean="0">
                <a:sym typeface="Wingdings" panose="05000000000000000000" pitchFamily="2" charset="2"/>
              </a:rPr>
              <a:t>HUS:ssa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hyvässä yhteistyössä Veripalvelun kanssa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Suomessa siirretty 400 punasoluyksikkö ja annettu 45 hoitoa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5 aikuista toistuvassa hoidossa ja 4 lasta ja 1 aikuinen lyhyessä hoidossa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</a:t>
            </a: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10727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Daratumabi</a:t>
            </a:r>
            <a:r>
              <a:rPr lang="fi-FI" dirty="0" smtClean="0"/>
              <a:t> eli anti-CD38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650637" y="1642476"/>
            <a:ext cx="8915338" cy="4531648"/>
          </a:xfrm>
        </p:spPr>
        <p:txBody>
          <a:bodyPr/>
          <a:lstStyle/>
          <a:p>
            <a:r>
              <a:rPr lang="fi-FI" dirty="0" err="1"/>
              <a:t>m</a:t>
            </a:r>
            <a:r>
              <a:rPr lang="fi-FI" dirty="0" err="1" smtClean="0"/>
              <a:t>yelooman</a:t>
            </a:r>
            <a:r>
              <a:rPr lang="fi-FI" dirty="0" smtClean="0"/>
              <a:t> hoito on kehittynyt viime vuosina</a:t>
            </a:r>
          </a:p>
          <a:p>
            <a:r>
              <a:rPr lang="fi-FI" dirty="0" err="1"/>
              <a:t>m</a:t>
            </a:r>
            <a:r>
              <a:rPr lang="fi-FI" dirty="0" err="1" smtClean="0"/>
              <a:t>yeloomasolut</a:t>
            </a:r>
            <a:r>
              <a:rPr lang="fi-FI" dirty="0" smtClean="0"/>
              <a:t> ovat CD38 positiivisia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anti-CD38 hoitona</a:t>
            </a:r>
          </a:p>
          <a:p>
            <a:r>
              <a:rPr lang="fi-FI" dirty="0" err="1"/>
              <a:t>d</a:t>
            </a:r>
            <a:r>
              <a:rPr lang="fi-FI" dirty="0" err="1" smtClean="0"/>
              <a:t>aratumabi</a:t>
            </a:r>
            <a:r>
              <a:rPr lang="fi-FI" dirty="0" smtClean="0"/>
              <a:t> on IgG1k anti-CD38 </a:t>
            </a:r>
            <a:r>
              <a:rPr lang="fi-FI" dirty="0" err="1" smtClean="0"/>
              <a:t>monoklonaalinen</a:t>
            </a:r>
            <a:r>
              <a:rPr lang="fi-FI" dirty="0" smtClean="0"/>
              <a:t> vasta-aine</a:t>
            </a:r>
          </a:p>
          <a:p>
            <a:r>
              <a:rPr lang="fi-FI" dirty="0"/>
              <a:t>m</a:t>
            </a:r>
            <a:r>
              <a:rPr lang="fi-FI" dirty="0" smtClean="0"/>
              <a:t>yös punasolut ovat heikosti CD38 positiivisia </a:t>
            </a:r>
            <a:r>
              <a:rPr lang="fi-FI" dirty="0" smtClean="0">
                <a:sym typeface="Wingdings" panose="05000000000000000000" pitchFamily="2" charset="2"/>
              </a:rPr>
              <a:t> vaikeuksia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Käyttö: </a:t>
            </a:r>
            <a:r>
              <a:rPr lang="fi-FI" dirty="0" err="1" smtClean="0">
                <a:sym typeface="Wingdings" panose="05000000000000000000" pitchFamily="2" charset="2"/>
              </a:rPr>
              <a:t>relaboitunut</a:t>
            </a:r>
            <a:r>
              <a:rPr lang="fi-FI" dirty="0" smtClean="0">
                <a:sym typeface="Wingdings" panose="05000000000000000000" pitchFamily="2" charset="2"/>
              </a:rPr>
              <a:t> tai </a:t>
            </a:r>
            <a:r>
              <a:rPr lang="fi-FI" dirty="0" err="1" smtClean="0">
                <a:sym typeface="Wingdings" panose="05000000000000000000" pitchFamily="2" charset="2"/>
              </a:rPr>
              <a:t>refraktaari</a:t>
            </a:r>
            <a:r>
              <a:rPr lang="fi-FI" dirty="0" smtClean="0">
                <a:sym typeface="Wingdings" panose="05000000000000000000" pitchFamily="2" charset="2"/>
              </a:rPr>
              <a:t> tauti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Voidaan antaa kunnes progressio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Näkyy plasmassa jopa 6 kk hoidon lopettamisesta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" y="4696938"/>
            <a:ext cx="1906438" cy="13198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28" y="4681331"/>
            <a:ext cx="1951524" cy="13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Daratumabi</a:t>
            </a:r>
            <a:r>
              <a:rPr lang="fi-FI" dirty="0" smtClean="0"/>
              <a:t> eli anti-CD38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650637" y="1219782"/>
            <a:ext cx="8915338" cy="4531648"/>
          </a:xfrm>
        </p:spPr>
        <p:txBody>
          <a:bodyPr/>
          <a:lstStyle/>
          <a:p>
            <a:r>
              <a:rPr lang="fi-FI" dirty="0" smtClean="0">
                <a:sym typeface="Wingdings" panose="05000000000000000000" pitchFamily="2" charset="2"/>
              </a:rPr>
              <a:t>reagoi sekä seulontasolujen kanssa että sopivuuskokeessa</a:t>
            </a:r>
          </a:p>
          <a:p>
            <a:r>
              <a:rPr lang="fi-FI" dirty="0">
                <a:sym typeface="Wingdings" panose="05000000000000000000" pitchFamily="2" charset="2"/>
              </a:rPr>
              <a:t>n</a:t>
            </a:r>
            <a:r>
              <a:rPr lang="fi-FI" dirty="0" smtClean="0">
                <a:sym typeface="Wingdings" panose="05000000000000000000" pitchFamily="2" charset="2"/>
              </a:rPr>
              <a:t>äyttää </a:t>
            </a:r>
            <a:r>
              <a:rPr lang="fi-FI" dirty="0" err="1" smtClean="0">
                <a:sym typeface="Wingdings" panose="05000000000000000000" pitchFamily="2" charset="2"/>
              </a:rPr>
              <a:t>panagglutiniinilta</a:t>
            </a:r>
            <a:endParaRPr lang="fi-FI" dirty="0" smtClean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DTT tuhoaa CD38-molekyylin (</a:t>
            </a:r>
            <a:r>
              <a:rPr lang="fi-FI" dirty="0" err="1" smtClean="0">
                <a:sym typeface="Wingdings" panose="05000000000000000000" pitchFamily="2" charset="2"/>
              </a:rPr>
              <a:t>hajoittaa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disulfidi</a:t>
            </a:r>
            <a:r>
              <a:rPr lang="fi-FI" dirty="0" smtClean="0">
                <a:sym typeface="Wingdings" panose="05000000000000000000" pitchFamily="2" charset="2"/>
              </a:rPr>
              <a:t> sillat)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Helppo toteuttaa (vain Veripalvelussa ja </a:t>
            </a:r>
            <a:r>
              <a:rPr lang="fi-FI" dirty="0" err="1" smtClean="0">
                <a:sym typeface="Wingdings" panose="05000000000000000000" pitchFamily="2" charset="2"/>
              </a:rPr>
              <a:t>Fimlabissa</a:t>
            </a:r>
            <a:r>
              <a:rPr lang="fi-FI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Soluja </a:t>
            </a:r>
            <a:r>
              <a:rPr lang="fi-FI" dirty="0" err="1" smtClean="0">
                <a:sym typeface="Wingdings" panose="05000000000000000000" pitchFamily="2" charset="2"/>
              </a:rPr>
              <a:t>inkuboidaan</a:t>
            </a:r>
            <a:r>
              <a:rPr lang="fi-FI" dirty="0" smtClean="0">
                <a:sym typeface="Wingdings" panose="05000000000000000000" pitchFamily="2" charset="2"/>
              </a:rPr>
              <a:t> 0,2 M </a:t>
            </a:r>
            <a:r>
              <a:rPr lang="fi-FI" dirty="0" err="1" smtClean="0">
                <a:sym typeface="Wingdings" panose="05000000000000000000" pitchFamily="2" charset="2"/>
              </a:rPr>
              <a:t>DTT:n</a:t>
            </a:r>
            <a:r>
              <a:rPr lang="fi-FI" dirty="0" smtClean="0">
                <a:sym typeface="Wingdings" panose="05000000000000000000" pitchFamily="2" charset="2"/>
              </a:rPr>
              <a:t> kanssa + 37 °C 30 minuuttia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Solut pestään 4 kertaa</a:t>
            </a:r>
          </a:p>
          <a:p>
            <a:pPr lvl="1"/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Tuhoaa myös mm. </a:t>
            </a:r>
            <a:r>
              <a:rPr lang="fi-FI" dirty="0" err="1" smtClean="0">
                <a:sym typeface="Wingdings" panose="05000000000000000000" pitchFamily="2" charset="2"/>
              </a:rPr>
              <a:t>Kell</a:t>
            </a:r>
            <a:r>
              <a:rPr lang="fi-FI" dirty="0" smtClean="0">
                <a:sym typeface="Wingdings" panose="05000000000000000000" pitchFamily="2" charset="2"/>
              </a:rPr>
              <a:t> ja LW –veriryhmäjärjestelmien antigeenit</a:t>
            </a:r>
          </a:p>
          <a:p>
            <a:r>
              <a:rPr lang="fi-FI" dirty="0" err="1" smtClean="0">
                <a:sym typeface="Wingdings" panose="05000000000000000000" pitchFamily="2" charset="2"/>
              </a:rPr>
              <a:t>anti-K</a:t>
            </a:r>
            <a:r>
              <a:rPr lang="fi-FI" dirty="0" smtClean="0">
                <a:sym typeface="Wingdings" panose="05000000000000000000" pitchFamily="2" charset="2"/>
              </a:rPr>
              <a:t> ei löydy seulonnassa, siirretään K </a:t>
            </a:r>
            <a:r>
              <a:rPr lang="fi-FI" dirty="0" err="1" smtClean="0">
                <a:sym typeface="Wingdings" panose="05000000000000000000" pitchFamily="2" charset="2"/>
              </a:rPr>
              <a:t>neg</a:t>
            </a:r>
            <a:r>
              <a:rPr lang="fi-FI" dirty="0" smtClean="0">
                <a:sym typeface="Wingdings" panose="05000000000000000000" pitchFamily="2" charset="2"/>
              </a:rPr>
              <a:t> (</a:t>
            </a:r>
            <a:r>
              <a:rPr lang="fi-FI" dirty="0" err="1" smtClean="0">
                <a:sym typeface="Wingdings" panose="05000000000000000000" pitchFamily="2" charset="2"/>
              </a:rPr>
              <a:t>Kpa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neg</a:t>
            </a:r>
            <a:r>
              <a:rPr lang="fi-FI" dirty="0" smtClean="0">
                <a:sym typeface="Wingdings" panose="05000000000000000000" pitchFamily="2" charset="2"/>
              </a:rPr>
              <a:t> ja Ula </a:t>
            </a:r>
            <a:r>
              <a:rPr lang="fi-FI" dirty="0" err="1" smtClean="0">
                <a:sym typeface="Wingdings" panose="05000000000000000000" pitchFamily="2" charset="2"/>
              </a:rPr>
              <a:t>neg</a:t>
            </a:r>
            <a:r>
              <a:rPr lang="fi-FI" dirty="0" smtClean="0">
                <a:sym typeface="Wingdings" panose="05000000000000000000" pitchFamily="2" charset="2"/>
              </a:rPr>
              <a:t>) punasoluja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Jos lääkepitoisuus on pieni, voi tutkimukset onnistua koeputkimenetelmällä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Ennen hoitoa potilas </a:t>
            </a:r>
            <a:r>
              <a:rPr lang="fi-FI" dirty="0" err="1" smtClean="0">
                <a:sym typeface="Wingdings" panose="05000000000000000000" pitchFamily="2" charset="2"/>
              </a:rPr>
              <a:t>fenotyypitetään</a:t>
            </a:r>
            <a:r>
              <a:rPr lang="fi-FI" dirty="0" smtClean="0">
                <a:sym typeface="Wingdings" panose="05000000000000000000" pitchFamily="2" charset="2"/>
              </a:rPr>
              <a:t> laajasti (tarvittaessa Rh, </a:t>
            </a:r>
            <a:r>
              <a:rPr lang="fi-FI" dirty="0" err="1" smtClean="0">
                <a:sym typeface="Wingdings" panose="05000000000000000000" pitchFamily="2" charset="2"/>
              </a:rPr>
              <a:t>Kell</a:t>
            </a:r>
            <a:r>
              <a:rPr lang="fi-FI" dirty="0" smtClean="0">
                <a:sym typeface="Wingdings" panose="05000000000000000000" pitchFamily="2" charset="2"/>
              </a:rPr>
              <a:t>, </a:t>
            </a:r>
            <a:r>
              <a:rPr lang="fi-FI" dirty="0" err="1" smtClean="0">
                <a:sym typeface="Wingdings" panose="05000000000000000000" pitchFamily="2" charset="2"/>
              </a:rPr>
              <a:t>Kidd</a:t>
            </a:r>
            <a:r>
              <a:rPr lang="fi-FI" dirty="0" smtClean="0">
                <a:sym typeface="Wingdings" panose="05000000000000000000" pitchFamily="2" charset="2"/>
              </a:rPr>
              <a:t>, </a:t>
            </a:r>
            <a:r>
              <a:rPr lang="fi-FI" dirty="0" err="1" smtClean="0">
                <a:sym typeface="Wingdings" panose="05000000000000000000" pitchFamily="2" charset="2"/>
              </a:rPr>
              <a:t>Duffy</a:t>
            </a:r>
            <a:r>
              <a:rPr lang="fi-FI" dirty="0" smtClean="0">
                <a:sym typeface="Wingdings" panose="05000000000000000000" pitchFamily="2" charset="2"/>
              </a:rPr>
              <a:t> ja </a:t>
            </a:r>
            <a:r>
              <a:rPr lang="fi-FI" dirty="0" err="1" smtClean="0">
                <a:sym typeface="Wingdings" panose="05000000000000000000" pitchFamily="2" charset="2"/>
              </a:rPr>
              <a:t>Ss</a:t>
            </a:r>
            <a:r>
              <a:rPr lang="fi-FI" dirty="0" smtClean="0">
                <a:sym typeface="Wingdings" panose="05000000000000000000" pitchFamily="2" charset="2"/>
              </a:rPr>
              <a:t> –fenotyypiltään sopivia veriä kiiretilanteessa)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b="1" dirty="0" smtClean="0">
                <a:sym typeface="Wingdings" panose="05000000000000000000" pitchFamily="2" charset="2"/>
              </a:rPr>
              <a:t>Hyvä yhteistyö hoitoyksikön ja verikeskuksen (Veripalvelun välillä)</a:t>
            </a:r>
          </a:p>
          <a:p>
            <a:pPr lvl="1"/>
            <a:r>
              <a:rPr lang="fi-FI" b="1" dirty="0" smtClean="0">
                <a:sym typeface="Wingdings" panose="05000000000000000000" pitchFamily="2" charset="2"/>
              </a:rPr>
              <a:t>hoidon aloittamisesta ilmoitettava hyvissä ajoin etukäteen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28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Sädetys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Autologinen</a:t>
            </a:r>
            <a:r>
              <a:rPr lang="fi-FI" dirty="0" smtClean="0"/>
              <a:t> kantasolujen siirron jälkeen vähintään 1 vuosi siirrosta</a:t>
            </a:r>
          </a:p>
          <a:p>
            <a:r>
              <a:rPr lang="fi-FI" dirty="0" err="1" smtClean="0"/>
              <a:t>Allogeeninen</a:t>
            </a:r>
            <a:r>
              <a:rPr lang="fi-FI" dirty="0" smtClean="0"/>
              <a:t> kantasolujen siirron jälkeen vähintään 2 vuotta siirrosta</a:t>
            </a:r>
          </a:p>
          <a:p>
            <a:r>
              <a:rPr lang="fi-FI" dirty="0" smtClean="0"/>
              <a:t>Joissain muissakin hematologisissa sairauksissa (TAYS: käytännössä kaikki)</a:t>
            </a:r>
          </a:p>
          <a:p>
            <a:endParaRPr lang="fi-FI" dirty="0"/>
          </a:p>
          <a:p>
            <a:r>
              <a:rPr lang="fi-FI" dirty="0" smtClean="0"/>
              <a:t>Siirretyt lymfosyytit voivat elää </a:t>
            </a:r>
            <a:r>
              <a:rPr lang="fi-FI" dirty="0" err="1" smtClean="0"/>
              <a:t>elimistösssä</a:t>
            </a:r>
            <a:r>
              <a:rPr lang="fi-FI" dirty="0" smtClean="0"/>
              <a:t> jopa vuodenkin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s</a:t>
            </a:r>
            <a:r>
              <a:rPr lang="fi-FI" dirty="0" smtClean="0">
                <a:sym typeface="Wingdings" panose="05000000000000000000" pitchFamily="2" charset="2"/>
              </a:rPr>
              <a:t>ädetyspäätös viimeistään silloin kuin siirtopäätös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m</a:t>
            </a:r>
            <a:r>
              <a:rPr lang="fi-FI" dirty="0" smtClean="0">
                <a:sym typeface="Wingdings" panose="05000000000000000000" pitchFamily="2" charset="2"/>
              </a:rPr>
              <a:t>ielellään heti diagnoosin yhteydessä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54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HLA- JA HPA –TYYPITETYT TROMBOSYYTIT</a:t>
            </a:r>
            <a:endParaRPr lang="fi-FI" sz="32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Valmisteiden valkosoluttomuus vähentänyt </a:t>
            </a:r>
            <a:r>
              <a:rPr lang="fi-FI" dirty="0" err="1" smtClean="0"/>
              <a:t>HLA-immunisaatioita</a:t>
            </a:r>
            <a:r>
              <a:rPr lang="fi-FI" dirty="0" smtClean="0"/>
              <a:t>, mutta silti mahdollinen esimerkiksi raskauden seurauksena</a:t>
            </a:r>
          </a:p>
          <a:p>
            <a:r>
              <a:rPr lang="fi-FI" dirty="0" smtClean="0"/>
              <a:t>Immunisoituneella potilaalle, jolla huono siirtovaste valitaan HLA- ja/tai </a:t>
            </a:r>
            <a:r>
              <a:rPr lang="fi-FI" dirty="0" err="1" smtClean="0"/>
              <a:t>HPA-sopivia</a:t>
            </a:r>
            <a:r>
              <a:rPr lang="fi-FI" dirty="0" smtClean="0"/>
              <a:t> valmisteita</a:t>
            </a:r>
          </a:p>
          <a:p>
            <a:pPr lvl="1"/>
            <a:r>
              <a:rPr lang="fi-FI" dirty="0" smtClean="0"/>
              <a:t>Muut siirtovastetta heikentävät syyt selvitettävä (esim. sepsis, suuri perna, käänteishyljintä, HIT)</a:t>
            </a:r>
          </a:p>
          <a:p>
            <a:r>
              <a:rPr lang="fi-FI" dirty="0" smtClean="0"/>
              <a:t>Vaikeuttaa saatavuutta</a:t>
            </a:r>
          </a:p>
          <a:p>
            <a:r>
              <a:rPr lang="fi-FI" dirty="0"/>
              <a:t>Potilaan vasta-aineet tutkitaan ja tehdään </a:t>
            </a:r>
            <a:r>
              <a:rPr lang="fi-FI" dirty="0" err="1"/>
              <a:t>HLA-/HPA-tyyitys</a:t>
            </a:r>
            <a:endParaRPr lang="fi-FI" dirty="0"/>
          </a:p>
          <a:p>
            <a:r>
              <a:rPr lang="fi-FI" dirty="0" smtClean="0"/>
              <a:t>Veripalvelun lääkärin konsultaatio</a:t>
            </a:r>
          </a:p>
          <a:p>
            <a:r>
              <a:rPr lang="fi-FI" dirty="0" smtClean="0"/>
              <a:t>Kerätään </a:t>
            </a:r>
            <a:r>
              <a:rPr lang="fi-FI" dirty="0" err="1" smtClean="0"/>
              <a:t>trombafereesillä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147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A potilaalle </a:t>
            </a:r>
            <a:br>
              <a:rPr lang="fi-FI" sz="3200" dirty="0" smtClean="0"/>
            </a:br>
            <a:r>
              <a:rPr lang="fi-FI" sz="3200" dirty="0" smtClean="0"/>
              <a:t>O kantasolut</a:t>
            </a:r>
            <a:endParaRPr lang="fi-FI" sz="32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Huom</a:t>
            </a:r>
            <a:r>
              <a:rPr lang="fi-FI" dirty="0" smtClean="0"/>
              <a:t>! Omaa vanhaa ryhmää kohti ei muodostu </a:t>
            </a:r>
            <a:r>
              <a:rPr lang="fi-FI" dirty="0" err="1" smtClean="0"/>
              <a:t>isoagglutiniineja</a:t>
            </a:r>
            <a:r>
              <a:rPr lang="fi-FI" dirty="0" smtClean="0"/>
              <a:t> (</a:t>
            </a:r>
            <a:r>
              <a:rPr lang="fi-FI" dirty="0" err="1" smtClean="0"/>
              <a:t>endoteeli</a:t>
            </a:r>
            <a:r>
              <a:rPr lang="fi-FI" dirty="0" smtClean="0"/>
              <a:t>!)</a:t>
            </a:r>
            <a:endParaRPr lang="fi-FI" dirty="0"/>
          </a:p>
          <a:p>
            <a:r>
              <a:rPr lang="fi-FI" dirty="0" smtClean="0"/>
              <a:t>Kun ryhmä vaihtunut siirrytään uuden ryhmän mukaisiin valmisteisiin</a:t>
            </a:r>
          </a:p>
          <a:p>
            <a:r>
              <a:rPr lang="fi-FI" dirty="0" smtClean="0"/>
              <a:t>Joskus vanha </a:t>
            </a:r>
            <a:r>
              <a:rPr lang="fi-FI" dirty="0" err="1" smtClean="0"/>
              <a:t>isoagglutiniini</a:t>
            </a:r>
            <a:r>
              <a:rPr lang="fi-FI" dirty="0" smtClean="0"/>
              <a:t> säilyy, </a:t>
            </a:r>
            <a:r>
              <a:rPr lang="fi-FI" dirty="0" err="1" smtClean="0"/>
              <a:t>vaika</a:t>
            </a:r>
            <a:r>
              <a:rPr lang="fi-FI" dirty="0" smtClean="0"/>
              <a:t> solut tarttuneet</a:t>
            </a:r>
          </a:p>
          <a:p>
            <a:r>
              <a:rPr lang="fi-FI" dirty="0" err="1" smtClean="0"/>
              <a:t>Huom</a:t>
            </a:r>
            <a:r>
              <a:rPr lang="fi-FI" dirty="0" smtClean="0"/>
              <a:t>! Noudata kantasolujensiirtoyksikön ohjeita</a:t>
            </a:r>
          </a:p>
          <a:p>
            <a:r>
              <a:rPr lang="fi-FI" dirty="0" smtClean="0"/>
              <a:t>Vaadi alkuperäiset ohjeet (ei oman sairaalan sairauskertomuksen kopio)!</a:t>
            </a:r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50530"/>
              </p:ext>
            </p:extLst>
          </p:nvPr>
        </p:nvGraphicFramePr>
        <p:xfrm>
          <a:off x="495362" y="2978828"/>
          <a:ext cx="660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Anti-A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Anti-B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 solut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 solut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Ennen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++++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-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-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++++</a:t>
                      </a:r>
                      <a:endParaRPr lang="fi-FI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Jälkeen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-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-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 smtClean="0"/>
                        <a:t>++++</a:t>
                      </a:r>
                      <a:endParaRPr lang="fi-FI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3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83519"/>
              </p:ext>
            </p:extLst>
          </p:nvPr>
        </p:nvGraphicFramePr>
        <p:xfrm>
          <a:off x="370936" y="951618"/>
          <a:ext cx="8091577" cy="572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4"/>
                <a:gridCol w="1854679"/>
                <a:gridCol w="3528204"/>
                <a:gridCol w="1250830"/>
              </a:tblGrid>
              <a:tr h="418849"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Tauti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Assosiaatio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DAT</a:t>
                      </a:r>
                      <a:endParaRPr lang="fi-FI" sz="1600" dirty="0"/>
                    </a:p>
                  </a:txBody>
                  <a:tcPr/>
                </a:tc>
              </a:tr>
              <a:tr h="418849">
                <a:tc rowSpan="3">
                  <a:txBody>
                    <a:bodyPr/>
                    <a:lstStyle/>
                    <a:p>
                      <a:r>
                        <a:rPr lang="fi-FI" sz="1600" dirty="0" smtClean="0"/>
                        <a:t>Lämmin </a:t>
                      </a:r>
                    </a:p>
                    <a:p>
                      <a:r>
                        <a:rPr lang="fi-FI" sz="1600" dirty="0" smtClean="0"/>
                        <a:t>(75 - 90 %)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Primaari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Idiopaattinen</a:t>
                      </a:r>
                      <a:r>
                        <a:rPr lang="fi-FI" sz="1600" dirty="0" smtClean="0"/>
                        <a:t> (30 – 50 %)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i-FI" sz="1600" dirty="0" err="1" smtClean="0"/>
                        <a:t>IgG</a:t>
                      </a:r>
                      <a:r>
                        <a:rPr lang="fi-FI" sz="1600" dirty="0" smtClean="0"/>
                        <a:t>, </a:t>
                      </a:r>
                    </a:p>
                    <a:p>
                      <a:r>
                        <a:rPr lang="fi-FI" sz="1600" dirty="0" smtClean="0"/>
                        <a:t>(C3d)</a:t>
                      </a:r>
                    </a:p>
                    <a:p>
                      <a:endParaRPr lang="fi-FI" sz="1600" dirty="0" smtClean="0"/>
                    </a:p>
                    <a:p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8058"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Sekundaari</a:t>
                      </a:r>
                    </a:p>
                    <a:p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Lymphoproliferative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diseases</a:t>
                      </a:r>
                      <a:endParaRPr lang="fi-FI" sz="1600" dirty="0" smtClean="0"/>
                    </a:p>
                    <a:p>
                      <a:r>
                        <a:rPr lang="fi-FI" sz="1600" dirty="0" smtClean="0"/>
                        <a:t>(20 %)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</a:tr>
              <a:tr h="418849"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err="1" smtClean="0"/>
                        <a:t>Lymfoproliferatiiviset</a:t>
                      </a:r>
                      <a:r>
                        <a:rPr lang="fi-FI" sz="1600" dirty="0" smtClean="0"/>
                        <a:t> taudit (20 %)</a:t>
                      </a:r>
                    </a:p>
                    <a:p>
                      <a:r>
                        <a:rPr lang="fi-FI" sz="1600" dirty="0" smtClean="0"/>
                        <a:t>Muut maligniteetit</a:t>
                      </a:r>
                    </a:p>
                    <a:p>
                      <a:r>
                        <a:rPr lang="fi-FI" sz="1600" dirty="0" smtClean="0"/>
                        <a:t>Infektiot</a:t>
                      </a:r>
                    </a:p>
                    <a:p>
                      <a:r>
                        <a:rPr lang="fi-FI" sz="1600" dirty="0" smtClean="0"/>
                        <a:t>Lääkkeet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</a:tr>
              <a:tr h="418849">
                <a:tc rowSpan="2">
                  <a:txBody>
                    <a:bodyPr/>
                    <a:lstStyle/>
                    <a:p>
                      <a:r>
                        <a:rPr lang="fi-FI" sz="1600" dirty="0" smtClean="0"/>
                        <a:t>Kylmä</a:t>
                      </a:r>
                    </a:p>
                    <a:p>
                      <a:r>
                        <a:rPr lang="fi-FI" sz="1600" dirty="0" smtClean="0"/>
                        <a:t>(10 – 25 %)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Primaari </a:t>
                      </a:r>
                      <a:r>
                        <a:rPr lang="fi-FI" sz="1400" dirty="0" err="1" smtClean="0"/>
                        <a:t>kylmähemagglutiniini</a:t>
                      </a:r>
                      <a:r>
                        <a:rPr lang="fi-FI" sz="1400" baseline="0" dirty="0" smtClean="0"/>
                        <a:t> tauti</a:t>
                      </a:r>
                      <a:endParaRPr lang="fi-FI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B solujen </a:t>
                      </a:r>
                      <a:r>
                        <a:rPr lang="fi-FI" sz="1600" dirty="0" err="1" smtClean="0"/>
                        <a:t>klonaliteetti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dirty="0" smtClean="0"/>
                        <a:t>C3d</a:t>
                      </a:r>
                    </a:p>
                    <a:p>
                      <a:r>
                        <a:rPr lang="fi-FI" sz="1600" dirty="0" smtClean="0"/>
                        <a:t>(</a:t>
                      </a:r>
                      <a:r>
                        <a:rPr lang="fi-FI" sz="1600" dirty="0" err="1" smtClean="0"/>
                        <a:t>IgG</a:t>
                      </a:r>
                      <a:r>
                        <a:rPr lang="fi-FI" sz="1600" dirty="0" smtClean="0"/>
                        <a:t>)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849"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Sekundaari</a:t>
                      </a:r>
                    </a:p>
                    <a:p>
                      <a:r>
                        <a:rPr lang="fi-FI" sz="1400" dirty="0" err="1" smtClean="0"/>
                        <a:t>kylmähemagglutiniini</a:t>
                      </a:r>
                      <a:r>
                        <a:rPr lang="fi-FI" sz="1400" baseline="0" dirty="0" smtClean="0"/>
                        <a:t> tauti</a:t>
                      </a:r>
                      <a:endParaRPr lang="fi-FI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Lymfoproliferatiiviset</a:t>
                      </a:r>
                      <a:r>
                        <a:rPr lang="fi-FI" sz="1600" dirty="0" smtClean="0"/>
                        <a:t> taudit</a:t>
                      </a:r>
                    </a:p>
                    <a:p>
                      <a:r>
                        <a:rPr lang="fi-FI" sz="1600" dirty="0" smtClean="0"/>
                        <a:t>Maligniteetit</a:t>
                      </a:r>
                    </a:p>
                    <a:p>
                      <a:r>
                        <a:rPr lang="fi-FI" sz="1600" dirty="0" smtClean="0"/>
                        <a:t>Infektiot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849"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Donath-</a:t>
                      </a:r>
                      <a:endParaRPr lang="fi-FI" sz="1600" dirty="0" smtClean="0"/>
                    </a:p>
                    <a:p>
                      <a:r>
                        <a:rPr lang="fi-FI" sz="1600" dirty="0" err="1" smtClean="0"/>
                        <a:t>Landsteiner</a:t>
                      </a:r>
                      <a:r>
                        <a:rPr lang="fi-FI" sz="1600" dirty="0" smtClean="0"/>
                        <a:t> (harvinainen)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Paroksysmaalinen</a:t>
                      </a:r>
                      <a:r>
                        <a:rPr lang="fi-FI" sz="1600" dirty="0" smtClean="0"/>
                        <a:t> kylmä </a:t>
                      </a:r>
                      <a:r>
                        <a:rPr lang="fi-FI" sz="1600" dirty="0" err="1" smtClean="0"/>
                        <a:t>hemoglobinuria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Infektiot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err="1" smtClean="0"/>
                        <a:t>Neg</a:t>
                      </a:r>
                      <a:r>
                        <a:rPr lang="fi-FI" sz="1600" dirty="0" smtClean="0"/>
                        <a:t> tai</a:t>
                      </a:r>
                    </a:p>
                    <a:p>
                      <a:r>
                        <a:rPr lang="fi-FI" sz="1600" dirty="0" smtClean="0"/>
                        <a:t>C3d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849">
                <a:tc rowSpan="2">
                  <a:txBody>
                    <a:bodyPr/>
                    <a:lstStyle/>
                    <a:p>
                      <a:r>
                        <a:rPr lang="fi-FI" sz="1600" dirty="0" smtClean="0"/>
                        <a:t>Seka-muotoinen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Primaari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8849">
                <a:tc vMerge="1">
                  <a:txBody>
                    <a:bodyPr/>
                    <a:lstStyle/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Sekundaari</a:t>
                      </a:r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 smtClean="0"/>
                        <a:t>Reumataudit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Autoimmuuni </a:t>
            </a:r>
            <a:r>
              <a:rPr lang="fi-FI" sz="3200" dirty="0" err="1" smtClean="0"/>
              <a:t>hemolyyttinen</a:t>
            </a:r>
            <a:r>
              <a:rPr lang="fi-FI" sz="3200" dirty="0" smtClean="0"/>
              <a:t> anemia (AIHA)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376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Autoimmuuni </a:t>
            </a:r>
            <a:r>
              <a:rPr lang="fi-FI" sz="3200" dirty="0" err="1" smtClean="0"/>
              <a:t>hemolyyttinen</a:t>
            </a:r>
            <a:r>
              <a:rPr lang="fi-FI" sz="3200" dirty="0" smtClean="0"/>
              <a:t> anemia (AIHA)</a:t>
            </a:r>
            <a:endParaRPr lang="fi-FI" sz="3200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USA</a:t>
            </a:r>
          </a:p>
          <a:p>
            <a:pPr lvl="1"/>
            <a:r>
              <a:rPr lang="fi-FI" dirty="0" err="1" smtClean="0"/>
              <a:t>insidenssi</a:t>
            </a:r>
            <a:r>
              <a:rPr lang="fi-FI" dirty="0" smtClean="0"/>
              <a:t> : aikuiset 1:100 000</a:t>
            </a:r>
          </a:p>
          <a:p>
            <a:pPr lvl="1"/>
            <a:r>
              <a:rPr lang="fi-FI" dirty="0" err="1" smtClean="0"/>
              <a:t>insidenssi</a:t>
            </a:r>
            <a:r>
              <a:rPr lang="fi-FI" dirty="0" smtClean="0"/>
              <a:t>: lapset 0,2:100 000</a:t>
            </a:r>
          </a:p>
          <a:p>
            <a:pPr lvl="1"/>
            <a:r>
              <a:rPr lang="fi-FI" dirty="0" err="1" smtClean="0"/>
              <a:t>prevalenssi</a:t>
            </a:r>
            <a:r>
              <a:rPr lang="fi-FI" dirty="0" smtClean="0"/>
              <a:t>: 17:100 000</a:t>
            </a:r>
          </a:p>
          <a:p>
            <a:pPr lvl="1"/>
            <a:r>
              <a:rPr lang="fi-FI" dirty="0" smtClean="0"/>
              <a:t>2/3 potilaista on yli 50 v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154598"/>
            <a:ext cx="8915400" cy="723733"/>
          </a:xfrm>
        </p:spPr>
        <p:txBody>
          <a:bodyPr/>
          <a:lstStyle/>
          <a:p>
            <a:r>
              <a:rPr lang="fi-FI" sz="3200" dirty="0" err="1"/>
              <a:t>A</a:t>
            </a:r>
            <a:r>
              <a:rPr lang="fi-FI" sz="3200" dirty="0" err="1" smtClean="0"/>
              <a:t>uto-/alloadsorptio</a:t>
            </a:r>
            <a:r>
              <a:rPr lang="fi-FI" sz="3200" dirty="0" smtClean="0"/>
              <a:t> (ZZAP)</a:t>
            </a:r>
            <a:endParaRPr lang="fi-FI" sz="32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817946"/>
            <a:ext cx="8915338" cy="5073895"/>
          </a:xfrm>
        </p:spPr>
        <p:txBody>
          <a:bodyPr/>
          <a:lstStyle/>
          <a:p>
            <a:r>
              <a:rPr lang="fi-FI" sz="2000" dirty="0" smtClean="0"/>
              <a:t>Punasolut käsitellään </a:t>
            </a:r>
            <a:r>
              <a:rPr lang="fi-FI" sz="2000" dirty="0" err="1" smtClean="0"/>
              <a:t>papaiinilla</a:t>
            </a:r>
            <a:r>
              <a:rPr lang="fi-FI" sz="2000" dirty="0" smtClean="0"/>
              <a:t> ja </a:t>
            </a:r>
            <a:r>
              <a:rPr lang="fi-FI" sz="2000" dirty="0" err="1" smtClean="0"/>
              <a:t>DTT:llä</a:t>
            </a:r>
            <a:r>
              <a:rPr lang="fi-FI" sz="2000" dirty="0" smtClean="0"/>
              <a:t> (</a:t>
            </a:r>
            <a:r>
              <a:rPr lang="fi-FI" sz="2000" dirty="0" err="1" smtClean="0"/>
              <a:t>ditiotreitoli</a:t>
            </a:r>
            <a:r>
              <a:rPr lang="fi-FI" sz="2000" dirty="0" smtClean="0"/>
              <a:t>)</a:t>
            </a:r>
          </a:p>
          <a:p>
            <a:r>
              <a:rPr lang="fi-FI" sz="2000" dirty="0" smtClean="0"/>
              <a:t>Vasta-aineet irtoavat punasolujen pinnalta</a:t>
            </a:r>
          </a:p>
          <a:p>
            <a:endParaRPr lang="fi-FI" sz="2000" dirty="0"/>
          </a:p>
          <a:p>
            <a:r>
              <a:rPr lang="fi-FI" sz="2000" dirty="0" err="1" smtClean="0"/>
              <a:t>Papain</a:t>
            </a:r>
            <a:r>
              <a:rPr lang="fi-FI" sz="2000" dirty="0" smtClean="0"/>
              <a:t> tuhoaa: </a:t>
            </a:r>
            <a:r>
              <a:rPr lang="fi-FI" sz="2000" dirty="0"/>
              <a:t>M, N, S, </a:t>
            </a:r>
            <a:r>
              <a:rPr lang="fi-FI" sz="2000" dirty="0" smtClean="0"/>
              <a:t>s, </a:t>
            </a:r>
            <a:r>
              <a:rPr lang="fi-FI" sz="2000" dirty="0" err="1" smtClean="0"/>
              <a:t>Fy</a:t>
            </a:r>
            <a:r>
              <a:rPr lang="fi-FI" sz="2000" baseline="30000" dirty="0" err="1" smtClean="0"/>
              <a:t>a</a:t>
            </a:r>
            <a:r>
              <a:rPr lang="fi-FI" sz="2000" dirty="0"/>
              <a:t>, </a:t>
            </a:r>
            <a:r>
              <a:rPr lang="fi-FI" sz="2000" dirty="0" err="1"/>
              <a:t>Fy</a:t>
            </a:r>
            <a:r>
              <a:rPr lang="fi-FI" sz="2000" baseline="30000" dirty="0" err="1"/>
              <a:t>b</a:t>
            </a:r>
            <a:r>
              <a:rPr lang="fi-FI" sz="2000" dirty="0"/>
              <a:t>, </a:t>
            </a:r>
            <a:r>
              <a:rPr lang="fi-FI" sz="2000" dirty="0" err="1"/>
              <a:t>Yt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Ch</a:t>
            </a:r>
            <a:r>
              <a:rPr lang="fi-FI" sz="2000" dirty="0"/>
              <a:t>, </a:t>
            </a:r>
            <a:r>
              <a:rPr lang="fi-FI" sz="2000" dirty="0" err="1"/>
              <a:t>Rg</a:t>
            </a:r>
            <a:r>
              <a:rPr lang="fi-FI" sz="2000" dirty="0"/>
              <a:t>, Pr, Tn, Mg, </a:t>
            </a:r>
            <a:r>
              <a:rPr lang="fi-FI" sz="2000" dirty="0" err="1"/>
              <a:t>Mi</a:t>
            </a:r>
            <a:r>
              <a:rPr lang="fi-FI" sz="2000" baseline="30000" dirty="0" err="1"/>
              <a:t>a</a:t>
            </a:r>
            <a:r>
              <a:rPr lang="fi-FI" sz="2000" dirty="0" err="1"/>
              <a:t>/Vw</a:t>
            </a:r>
            <a:r>
              <a:rPr lang="fi-FI" sz="2000" dirty="0"/>
              <a:t>, </a:t>
            </a:r>
            <a:r>
              <a:rPr lang="fi-FI" sz="2000" dirty="0" err="1"/>
              <a:t>Cl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Je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Ny</a:t>
            </a:r>
            <a:r>
              <a:rPr lang="fi-FI" sz="2000" baseline="30000" dirty="0" err="1"/>
              <a:t>a</a:t>
            </a:r>
            <a:r>
              <a:rPr lang="fi-FI" sz="2000" dirty="0"/>
              <a:t>, JMH, </a:t>
            </a:r>
            <a:r>
              <a:rPr lang="fi-FI" sz="2000" dirty="0" err="1"/>
              <a:t>In</a:t>
            </a:r>
            <a:r>
              <a:rPr lang="fi-FI" sz="2000" baseline="30000" dirty="0" err="1"/>
              <a:t>b</a:t>
            </a:r>
            <a:r>
              <a:rPr lang="fi-FI" sz="2000" dirty="0"/>
              <a:t>, </a:t>
            </a:r>
            <a:r>
              <a:rPr lang="fi-FI" sz="2000" dirty="0" err="1"/>
              <a:t>Ge</a:t>
            </a:r>
            <a:r>
              <a:rPr lang="fi-FI" sz="2000" dirty="0"/>
              <a:t> </a:t>
            </a:r>
            <a:r>
              <a:rPr lang="fi-FI" sz="2000" dirty="0" smtClean="0"/>
              <a:t>(poikkeus </a:t>
            </a:r>
            <a:r>
              <a:rPr lang="fi-FI" sz="2000" dirty="0"/>
              <a:t>Ge4</a:t>
            </a:r>
            <a:r>
              <a:rPr lang="fi-FI" sz="2000" dirty="0" smtClean="0"/>
              <a:t>)</a:t>
            </a:r>
          </a:p>
          <a:p>
            <a:r>
              <a:rPr lang="fi-FI" sz="2000" dirty="0" smtClean="0"/>
              <a:t>DTT tuhoaa: </a:t>
            </a:r>
            <a:r>
              <a:rPr lang="fi-FI" sz="2000" dirty="0" err="1"/>
              <a:t>Yt</a:t>
            </a:r>
            <a:r>
              <a:rPr lang="fi-FI" sz="2000" baseline="30000" dirty="0" err="1"/>
              <a:t>a</a:t>
            </a:r>
            <a:r>
              <a:rPr lang="fi-FI" sz="2000" dirty="0"/>
              <a:t>, JMH, </a:t>
            </a:r>
            <a:r>
              <a:rPr lang="fi-FI" sz="2000" dirty="0" err="1"/>
              <a:t>Kn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McC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Yk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LW</a:t>
            </a:r>
            <a:r>
              <a:rPr lang="fi-FI" sz="2000" baseline="30000" dirty="0" err="1"/>
              <a:t>a</a:t>
            </a:r>
            <a:r>
              <a:rPr lang="fi-FI" sz="2000" dirty="0"/>
              <a:t>, </a:t>
            </a:r>
            <a:r>
              <a:rPr lang="fi-FI" sz="2000" dirty="0" err="1"/>
              <a:t>LW</a:t>
            </a:r>
            <a:r>
              <a:rPr lang="fi-FI" sz="2000" baseline="30000" dirty="0" err="1"/>
              <a:t>b</a:t>
            </a:r>
            <a:r>
              <a:rPr lang="fi-FI" sz="2000" dirty="0"/>
              <a:t>, </a:t>
            </a:r>
            <a:r>
              <a:rPr lang="fi-FI" sz="2000" dirty="0" err="1" smtClean="0"/>
              <a:t>Kell</a:t>
            </a:r>
            <a:r>
              <a:rPr lang="fi-FI" sz="2000" dirty="0"/>
              <a:t>, </a:t>
            </a:r>
            <a:r>
              <a:rPr lang="fi-FI" sz="2000" dirty="0" err="1"/>
              <a:t>Lutheran</a:t>
            </a:r>
            <a:r>
              <a:rPr lang="fi-FI" sz="2000" dirty="0"/>
              <a:t>, </a:t>
            </a:r>
            <a:r>
              <a:rPr lang="fi-FI" sz="2000" dirty="0" err="1"/>
              <a:t>Dombrock</a:t>
            </a:r>
            <a:r>
              <a:rPr lang="fi-FI" sz="2000" dirty="0"/>
              <a:t>, </a:t>
            </a:r>
            <a:r>
              <a:rPr lang="fi-FI" sz="2000" dirty="0" err="1" smtClean="0"/>
              <a:t>Cromer</a:t>
            </a:r>
            <a:endParaRPr lang="fi-FI" sz="2000" dirty="0" smtClean="0"/>
          </a:p>
          <a:p>
            <a:r>
              <a:rPr lang="fi-FI" sz="2000" dirty="0" err="1" smtClean="0">
                <a:sym typeface="Wingdings" panose="05000000000000000000" pitchFamily="2" charset="2"/>
              </a:rPr>
              <a:t>näihin</a:t>
            </a:r>
            <a:r>
              <a:rPr lang="fi-FI" sz="2000" dirty="0" smtClean="0">
                <a:sym typeface="Wingdings" panose="05000000000000000000" pitchFamily="2" charset="2"/>
              </a:rPr>
              <a:t> kohdistuvat vasta-aineet eivät adsorboidu</a:t>
            </a:r>
          </a:p>
          <a:p>
            <a:r>
              <a:rPr lang="fi-FI" sz="2000" dirty="0" err="1" smtClean="0">
                <a:sym typeface="Wingdings" panose="05000000000000000000" pitchFamily="2" charset="2"/>
              </a:rPr>
              <a:t>alloadsorptiossa</a:t>
            </a:r>
            <a:r>
              <a:rPr lang="fi-FI" sz="2000" dirty="0" smtClean="0">
                <a:sym typeface="Wingdings" panose="05000000000000000000" pitchFamily="2" charset="2"/>
              </a:rPr>
              <a:t> täytyy ottaa huomioon muut potilaalle vieraat antigeenit</a:t>
            </a:r>
            <a:endParaRPr lang="fi-FI" sz="2000" dirty="0" smtClean="0"/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 smtClean="0"/>
              <a:t>Autovasta-aineet tarttuvat helposti käsiteltyihin punasoluihin</a:t>
            </a:r>
            <a:endParaRPr lang="fi-FI" sz="2000" dirty="0"/>
          </a:p>
          <a:p>
            <a:r>
              <a:rPr lang="fi-FI" sz="2000" dirty="0"/>
              <a:t>Toistetaan yleensä kerran tai kaksi</a:t>
            </a:r>
          </a:p>
          <a:p>
            <a:endParaRPr lang="fi-FI" sz="2000" dirty="0" smtClean="0"/>
          </a:p>
          <a:p>
            <a:pPr lvl="1"/>
            <a:endParaRPr lang="fi-FI" sz="2000" dirty="0" smtClean="0"/>
          </a:p>
          <a:p>
            <a:pPr lvl="1"/>
            <a:endParaRPr lang="fi-FI" sz="2000" dirty="0" smtClean="0"/>
          </a:p>
          <a:p>
            <a:pPr lvl="1"/>
            <a:endParaRPr lang="fi-FI" sz="2000" dirty="0" smtClean="0"/>
          </a:p>
          <a:p>
            <a:pPr lvl="1"/>
            <a:endParaRPr lang="fi-FI" sz="2000" dirty="0" smtClean="0"/>
          </a:p>
          <a:p>
            <a:pPr lvl="2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1530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154598"/>
            <a:ext cx="8915400" cy="723733"/>
          </a:xfrm>
        </p:spPr>
        <p:txBody>
          <a:bodyPr/>
          <a:lstStyle/>
          <a:p>
            <a:r>
              <a:rPr lang="fi-FI" sz="3200" dirty="0" smtClean="0"/>
              <a:t>Vasta-aineen </a:t>
            </a:r>
            <a:r>
              <a:rPr lang="fi-FI" sz="3200" dirty="0" err="1" smtClean="0"/>
              <a:t>auto-/alloadsorptio</a:t>
            </a:r>
            <a:r>
              <a:rPr lang="fi-FI" sz="3200" dirty="0" smtClean="0"/>
              <a:t> (ZZAP)</a:t>
            </a:r>
            <a:endParaRPr lang="fi-FI" sz="32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495362" y="817946"/>
            <a:ext cx="8915338" cy="5073895"/>
          </a:xfrm>
        </p:spPr>
        <p:txBody>
          <a:bodyPr/>
          <a:lstStyle/>
          <a:p>
            <a:r>
              <a:rPr lang="fi-FI" sz="2000" dirty="0" smtClean="0"/>
              <a:t>Autoadsorptio: </a:t>
            </a:r>
          </a:p>
          <a:p>
            <a:pPr lvl="1"/>
            <a:r>
              <a:rPr lang="fi-FI" sz="1800" dirty="0" smtClean="0"/>
              <a:t>Potilaan omat punasolut</a:t>
            </a:r>
          </a:p>
          <a:p>
            <a:pPr lvl="1"/>
            <a:r>
              <a:rPr lang="fi-FI" sz="1800" dirty="0" smtClean="0"/>
              <a:t>Siirretyt punasolut voivat adsorboida </a:t>
            </a:r>
            <a:r>
              <a:rPr lang="fi-FI" sz="1800" dirty="0" err="1" smtClean="0"/>
              <a:t>vasta-aineita</a:t>
            </a:r>
            <a:r>
              <a:rPr lang="fi-FI" sz="1800" dirty="0" err="1" smtClean="0">
                <a:sym typeface="Wingdings" panose="05000000000000000000" pitchFamily="2" charset="2"/>
              </a:rPr>
              <a:t></a:t>
            </a:r>
            <a:r>
              <a:rPr lang="fi-FI" sz="1800" dirty="0" smtClean="0">
                <a:sym typeface="Wingdings" panose="05000000000000000000" pitchFamily="2" charset="2"/>
              </a:rPr>
              <a:t> väärä negatiivinen tunnistus</a:t>
            </a:r>
            <a:endParaRPr lang="fi-FI" sz="1800" dirty="0" smtClean="0"/>
          </a:p>
          <a:p>
            <a:pPr lvl="1"/>
            <a:r>
              <a:rPr lang="fi-FI" sz="1800" dirty="0" smtClean="0"/>
              <a:t>Tarvitaan paljon näytettä</a:t>
            </a:r>
          </a:p>
          <a:p>
            <a:pPr lvl="1"/>
            <a:endParaRPr lang="fi-FI" sz="2000" dirty="0" smtClean="0"/>
          </a:p>
          <a:p>
            <a:r>
              <a:rPr lang="fi-FI" dirty="0" err="1" smtClean="0"/>
              <a:t>Alloadsorptio</a:t>
            </a:r>
            <a:r>
              <a:rPr lang="fi-FI" dirty="0" smtClean="0"/>
              <a:t>: </a:t>
            </a:r>
          </a:p>
          <a:p>
            <a:pPr lvl="1"/>
            <a:r>
              <a:rPr lang="fi-FI" sz="1800" dirty="0" smtClean="0"/>
              <a:t>ZZAP tuhoaa monet kliinisesti merkittävät antigeenit (poikkeuksena esim. </a:t>
            </a:r>
            <a:r>
              <a:rPr lang="fi-FI" sz="1800" dirty="0" err="1" smtClean="0"/>
              <a:t>Colton</a:t>
            </a:r>
            <a:r>
              <a:rPr lang="fi-FI" sz="1800" dirty="0" smtClean="0"/>
              <a:t>, Rh, </a:t>
            </a:r>
            <a:r>
              <a:rPr lang="fi-FI" sz="1800" dirty="0" err="1" smtClean="0"/>
              <a:t>Kidd</a:t>
            </a:r>
            <a:r>
              <a:rPr lang="fi-FI" sz="1800" dirty="0" smtClean="0"/>
              <a:t>) </a:t>
            </a:r>
            <a:r>
              <a:rPr lang="fi-FI" sz="1800" dirty="0" smtClean="0">
                <a:sym typeface="Wingdings" panose="05000000000000000000" pitchFamily="2" charset="2"/>
              </a:rPr>
              <a:t> </a:t>
            </a:r>
            <a:endParaRPr lang="fi-FI" sz="1800" dirty="0" smtClean="0"/>
          </a:p>
          <a:p>
            <a:pPr lvl="1"/>
            <a:r>
              <a:rPr lang="fi-FI" sz="1800" dirty="0"/>
              <a:t>Rh ja </a:t>
            </a:r>
            <a:r>
              <a:rPr lang="fi-FI" sz="1800" dirty="0" err="1"/>
              <a:t>Kidd</a:t>
            </a:r>
            <a:r>
              <a:rPr lang="fi-FI" sz="1800" dirty="0"/>
              <a:t> tyypiltään potilaan kaltaiset luovuttajat</a:t>
            </a:r>
          </a:p>
          <a:p>
            <a:pPr lvl="1"/>
            <a:endParaRPr lang="fi-FI" sz="1800" dirty="0" smtClean="0"/>
          </a:p>
          <a:p>
            <a:pPr marL="0" indent="0">
              <a:buNone/>
            </a:pPr>
            <a:endParaRPr lang="fi-FI" sz="2000" dirty="0"/>
          </a:p>
          <a:p>
            <a:endParaRPr lang="fi-FI" sz="2000" dirty="0" smtClean="0"/>
          </a:p>
          <a:p>
            <a:pPr lvl="1"/>
            <a:endParaRPr lang="fi-FI" sz="2000" dirty="0" smtClean="0"/>
          </a:p>
          <a:p>
            <a:pPr lvl="1"/>
            <a:endParaRPr lang="fi-FI" sz="2000" dirty="0" smtClean="0"/>
          </a:p>
          <a:p>
            <a:pPr lvl="1"/>
            <a:endParaRPr lang="fi-FI" sz="2000" dirty="0" smtClean="0"/>
          </a:p>
          <a:p>
            <a:pPr lvl="1"/>
            <a:endParaRPr lang="fi-FI" sz="2000" dirty="0" smtClean="0"/>
          </a:p>
          <a:p>
            <a:pPr lvl="2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69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M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KK_Powerponit.thmx</Template>
  <TotalTime>7384</TotalTime>
  <Words>1077</Words>
  <Application>Microsoft Office PowerPoint</Application>
  <PresentationFormat>A4-paperi (210 x 297 mm)</PresentationFormat>
  <Paragraphs>276</Paragraphs>
  <Slides>24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5" baseType="lpstr">
      <vt:lpstr>FIMLAB</vt:lpstr>
      <vt:lpstr>PowerPoint-esitys</vt:lpstr>
      <vt:lpstr>Sädetys</vt:lpstr>
      <vt:lpstr>Sädetys</vt:lpstr>
      <vt:lpstr>HLA- JA HPA –TYYPITETYT TROMBOSYYTIT</vt:lpstr>
      <vt:lpstr>A potilaalle  O kantasolut</vt:lpstr>
      <vt:lpstr>Autoimmuuni hemolyyttinen anemia (AIHA)</vt:lpstr>
      <vt:lpstr>Autoimmuuni hemolyyttinen anemia (AIHA)</vt:lpstr>
      <vt:lpstr>Auto-/alloadsorptio (ZZAP)</vt:lpstr>
      <vt:lpstr>Vasta-aineen auto-/alloadsorptio (ZZAP)</vt:lpstr>
      <vt:lpstr>Potilaan plasma: DAT positiiviset punasolut ( allo- and autovasta-aineet)</vt:lpstr>
      <vt:lpstr>Punasolujen pinnalta käsitellään, jolloin osa antigeeneista tuhoutuu ja autovasta-aineiden adsorptio helpottuu</vt:lpstr>
      <vt:lpstr>Lisää plasma käsiteltyihin punasoluihin</vt:lpstr>
      <vt:lpstr>Autovasta-aineet adsorptoituvat </vt:lpstr>
      <vt:lpstr>Toistetaan kerran tai kaksi</vt:lpstr>
      <vt:lpstr>Plasmaan jää allovasta-aineet</vt:lpstr>
      <vt:lpstr>Autoadsorptio: hiljattain siirretyt punasolut</vt:lpstr>
      <vt:lpstr>Siirretyt punasolut adsorboivat siirrettyjä punasoluja</vt:lpstr>
      <vt:lpstr>Auto-/alloadsorptio ei ole aina helppoa </vt:lpstr>
      <vt:lpstr>Kylmä AIHA</vt:lpstr>
      <vt:lpstr>Sopivan veren löytäminen ei ole aina helppoa</vt:lpstr>
      <vt:lpstr>Erytrosytafereesi ja sirppisoluanemia</vt:lpstr>
      <vt:lpstr>Erytrosytafereesi ja sirppisoluanemia</vt:lpstr>
      <vt:lpstr>Daratumabi eli anti-CD38</vt:lpstr>
      <vt:lpstr>Daratumabi eli anti-CD38</vt:lpstr>
    </vt:vector>
  </TitlesOfParts>
  <Company>Mediaporras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ssss</dc:title>
  <dc:creator>Johanna Siltanen</dc:creator>
  <cp:lastModifiedBy>Tomi Koski</cp:lastModifiedBy>
  <cp:revision>236</cp:revision>
  <cp:lastPrinted>2018-02-16T15:39:04Z</cp:lastPrinted>
  <dcterms:created xsi:type="dcterms:W3CDTF">2015-10-22T04:36:42Z</dcterms:created>
  <dcterms:modified xsi:type="dcterms:W3CDTF">2018-02-16T16:01:45Z</dcterms:modified>
</cp:coreProperties>
</file>