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2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9" r:id="rId4"/>
    <p:sldId id="263" r:id="rId5"/>
    <p:sldId id="262" r:id="rId6"/>
    <p:sldId id="270" r:id="rId7"/>
    <p:sldId id="312" r:id="rId8"/>
    <p:sldId id="297" r:id="rId9"/>
    <p:sldId id="299" r:id="rId10"/>
    <p:sldId id="302" r:id="rId11"/>
    <p:sldId id="296" r:id="rId12"/>
    <p:sldId id="293" r:id="rId13"/>
    <p:sldId id="265" r:id="rId14"/>
    <p:sldId id="264" r:id="rId15"/>
    <p:sldId id="306" r:id="rId16"/>
    <p:sldId id="272" r:id="rId17"/>
    <p:sldId id="273" r:id="rId18"/>
    <p:sldId id="309" r:id="rId19"/>
    <p:sldId id="310" r:id="rId20"/>
    <p:sldId id="280" r:id="rId21"/>
    <p:sldId id="281" r:id="rId22"/>
    <p:sldId id="274" r:id="rId23"/>
    <p:sldId id="295" r:id="rId24"/>
    <p:sldId id="283" r:id="rId25"/>
    <p:sldId id="276" r:id="rId26"/>
    <p:sldId id="277" r:id="rId27"/>
    <p:sldId id="278" r:id="rId28"/>
    <p:sldId id="257" r:id="rId29"/>
    <p:sldId id="260" r:id="rId30"/>
    <p:sldId id="261" r:id="rId31"/>
    <p:sldId id="259" r:id="rId32"/>
    <p:sldId id="266" r:id="rId33"/>
    <p:sldId id="275" r:id="rId34"/>
    <p:sldId id="267" r:id="rId35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4848620604729"/>
          <c:y val="6.9354222079899649E-2"/>
          <c:w val="0.81065928168881918"/>
          <c:h val="0.7659695517702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HbA1c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Taul1!$B$2</c:f>
              <c:numCache>
                <c:formatCode>#,#00</c:formatCode>
                <c:ptCount val="1"/>
                <c:pt idx="0">
                  <c:v>-0.6000000000000002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E-488B-B6E7-68059F6C0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5164032"/>
        <c:axId val="45165568"/>
      </c:barChart>
      <c:catAx>
        <c:axId val="451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870" baseline="0"/>
            </a:pPr>
            <a:endParaRPr lang="fi-FI"/>
          </a:p>
        </c:txPr>
        <c:crossAx val="45165568"/>
        <c:crosses val="autoZero"/>
        <c:auto val="1"/>
        <c:lblAlgn val="ctr"/>
        <c:lblOffset val="100"/>
        <c:noMultiLvlLbl val="0"/>
      </c:catAx>
      <c:valAx>
        <c:axId val="45165568"/>
        <c:scaling>
          <c:orientation val="minMax"/>
          <c:max val="0"/>
          <c:min val="-1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45164032"/>
        <c:crosses val="autoZero"/>
        <c:crossBetween val="between"/>
      </c:valAx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4848620604729"/>
          <c:y val="6.9354222079899649E-2"/>
          <c:w val="0.81065928168881918"/>
          <c:h val="0.90007824803149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Viskeraalisen rasvakudoksen määrä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Lbls>
            <c:dLbl>
              <c:idx val="0"/>
              <c:layout>
                <c:manualLayout>
                  <c:x val="1.1711506664078249E-2"/>
                  <c:y val="-4.257165870458837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5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-45,5 </a:t>
                    </a:r>
                    <a:r>
                      <a:rPr lang="en-US" sz="1400" b="1" i="0" baseline="0">
                        <a:effectLst/>
                      </a:rPr>
                      <a:t>cm</a:t>
                    </a:r>
                    <a:r>
                      <a:rPr lang="en-US" sz="1400" b="1" i="0" baseline="30000">
                        <a:effectLst/>
                      </a:rPr>
                      <a:t>2</a:t>
                    </a:r>
                    <a:endParaRPr lang="en-US" sz="1050">
                      <a:effectLst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E3-4C3C-B4D7-A54825DA9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Taul1!$B$2</c:f>
              <c:numCache>
                <c:formatCode>#,#00</c:formatCode>
                <c:ptCount val="1"/>
                <c:pt idx="0">
                  <c:v>-45.5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3-4C3C-B4D7-A54825DA9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5376256"/>
        <c:axId val="45377792"/>
      </c:barChart>
      <c:catAx>
        <c:axId val="453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870" baseline="0"/>
            </a:pPr>
            <a:endParaRPr lang="fi-FI"/>
          </a:p>
        </c:txPr>
        <c:crossAx val="45377792"/>
        <c:crosses val="autoZero"/>
        <c:auto val="1"/>
        <c:lblAlgn val="ctr"/>
        <c:lblOffset val="100"/>
        <c:noMultiLvlLbl val="0"/>
      </c:catAx>
      <c:valAx>
        <c:axId val="45377792"/>
        <c:scaling>
          <c:orientation val="minMax"/>
          <c:max val="0"/>
          <c:min val="-6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45376256"/>
        <c:crosses val="autoZero"/>
        <c:crossBetween val="between"/>
      </c:valAx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FB695-A283-4096-803B-C6F723D126F1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EEDB-C959-45BB-B132-12F863D63E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852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3F536-6339-4623-BD05-C1F591FB910E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FE9D1-9FDD-4F37-B51C-79B1DB103AB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4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63049-2B90-4B3C-9A37-F12D324FBB53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i-FI" altLang="fi-FI"/>
              <a:t>http://www.ebm-guidelines.com/dtk/shk/avaa?p_artikkeli=ttl00434</a:t>
            </a:r>
          </a:p>
          <a:p>
            <a:pPr>
              <a:spcBef>
                <a:spcPct val="0"/>
              </a:spcBef>
            </a:pPr>
            <a:r>
              <a:rPr lang="fi-FI" altLang="fi-FI"/>
              <a:t>Kukkonen-Harjula K. Terveysliikunta 2011. Metabolinen oireyhtymä ja tyypin 2 diabetes. </a:t>
            </a:r>
          </a:p>
          <a:p>
            <a:pPr>
              <a:spcBef>
                <a:spcPct val="0"/>
              </a:spcBef>
            </a:pPr>
            <a:r>
              <a:rPr lang="fi-FI" altLang="fi-FI"/>
              <a:t>http://www.kaypahoito.fi/web/kh/suositukset/suositus?id=nak07212&amp;suositusid=hoi50025</a:t>
            </a:r>
          </a:p>
        </p:txBody>
      </p:sp>
      <p:sp>
        <p:nvSpPr>
          <p:cNvPr id="2458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0FFD37-3109-43C1-A92F-266445EEA5F8}" type="slidenum">
              <a:rPr lang="fi-FI" altLang="fi-FI">
                <a:solidFill>
                  <a:srgbClr val="000000"/>
                </a:solidFill>
                <a:latin typeface="Calibri" pitchFamily="34" charset="0"/>
              </a:rPr>
              <a:pPr/>
              <a:t>13</a:t>
            </a:fld>
            <a:endParaRPr lang="fi-FI" altLang="fi-FI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fld id="{40D78467-B239-4C92-9A6E-C1B77C4DF134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AC5C84D-17ED-40A4-9B05-2155A3D90192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8609F-8B8B-448C-90C9-1541E183EAA4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3E9964-AB08-4D8C-9060-DFFC625A9046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EA2061-FF48-4A05-A744-59DECC38B7B4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139DA7-283B-4980-BD6A-CF1F8813DD96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72716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57200" y="1915716"/>
            <a:ext cx="8229600" cy="4033838"/>
          </a:xfrm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132138" y="6381750"/>
            <a:ext cx="1343025" cy="449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B881-53BF-4A49-9A10-B14715BDB8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9694634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BF479-2342-4868-9C25-7D628E41264B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C54567-F87A-4FFD-B13E-D5AC757B260B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EC1-4887-44EE-91B8-CAEA74A791C4}" type="datetimeFigureOut">
              <a:rPr lang="fi-FI" smtClean="0"/>
              <a:pPr/>
              <a:t>17.2.2018</a:t>
            </a:fld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CB3F-DE87-4DC2-B79C-C9DD579981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fld id="{55C7C384-232D-4858-AC46-A1A9E1D9738D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9980AD4D-EECB-4C0A-9FCB-5FC0DA35FAD8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D5CC6-FAAA-4EDB-B2C3-C725E56CAC2B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41317-94D9-4BA5-A75C-A4E82BD90E1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0D087-EDE2-4ED4-96AF-80A9D2CFC09E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9CED48-CE47-4689-9916-9DE5009A5E18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D0067-BE09-4FB5-9A36-CF548AA38311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3E38A0-F2A2-4656-A1E9-86507AE4387F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DF434-37F7-490E-8E25-CAC898C1D987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7D281A-0BF0-4A7B-8BCE-7CDBC5E7A117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9DF4A-6144-4E20-A233-BBEBE5C300BC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4D2158-3A79-4C96-9E5B-E0B8658AA336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613B5-FD9F-42D7-8BC1-8F55E3972702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E36767-48C2-4BCE-946C-C64A18391060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B8562B3-5501-414F-BBDF-19E1510ED09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56FE29B-5104-4D94-A1F1-61DF9980DDEF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B8562B3-5501-414F-BBDF-19E1510ED09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56FE29B-5104-4D94-A1F1-61DF9980DDEF}" type="datetimeFigureOut">
              <a:rPr lang="fi-FI" smtClean="0"/>
              <a:pPr>
                <a:defRPr/>
              </a:pPr>
              <a:t>17.2.2018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nutrilett.fi/fi/products/Forest%20Fruit%20Shak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96" y="4509120"/>
            <a:ext cx="39878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3984599" cy="22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3824547" cy="1440160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Arja Rantala</a:t>
            </a:r>
          </a:p>
          <a:p>
            <a:pPr algn="l"/>
            <a:r>
              <a:rPr lang="fi-FI" dirty="0"/>
              <a:t>Ravitsemusterapeutti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326360" cy="2539008"/>
          </a:xfrm>
        </p:spPr>
        <p:txBody>
          <a:bodyPr/>
          <a:lstStyle/>
          <a:p>
            <a:pPr algn="ctr"/>
            <a:r>
              <a:rPr lang="fi-FI" sz="4800" dirty="0"/>
              <a:t>Suoliston hyvinvointi</a:t>
            </a:r>
          </a:p>
        </p:txBody>
      </p:sp>
    </p:spTree>
    <p:extLst>
      <p:ext uri="{BB962C8B-B14F-4D97-AF65-F5344CB8AC3E}">
        <p14:creationId xmlns:p14="http://schemas.microsoft.com/office/powerpoint/2010/main" val="70982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1650"/>
            <a:ext cx="8856663" cy="61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0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498475"/>
            <a:ext cx="75533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8575"/>
            <a:ext cx="3048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714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/>
          <p:cNvGraphicFramePr/>
          <p:nvPr>
            <p:extLst>
              <p:ext uri="{D42A27DB-BD31-4B8C-83A1-F6EECF244321}">
                <p14:modId xmlns:p14="http://schemas.microsoft.com/office/powerpoint/2010/main" val="2628938144"/>
              </p:ext>
            </p:extLst>
          </p:nvPr>
        </p:nvGraphicFramePr>
        <p:xfrm>
          <a:off x="362678" y="2616350"/>
          <a:ext cx="4148056" cy="270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456366" y="4129335"/>
            <a:ext cx="2160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prstClr val="black"/>
                </a:solidFill>
              </a:rPr>
              <a:t>-0,6 prosenttiyksikköä*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67545" y="869811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600" b="1" dirty="0">
                <a:solidFill>
                  <a:prstClr val="black"/>
                </a:solidFill>
              </a:rPr>
              <a:t>Liikuntaharjoittelun vaikutukset tyypin 2 diabeetikolla. </a:t>
            </a:r>
            <a:r>
              <a:rPr lang="fi-FI" sz="1600" dirty="0">
                <a:solidFill>
                  <a:prstClr val="black"/>
                </a:solidFill>
              </a:rPr>
              <a:t>Liikunta auttaa parantamaan glukoositasapainoa tyypin 2 diabeetikolla.</a:t>
            </a:r>
            <a:r>
              <a:rPr lang="fi-FI" sz="1600" b="1" dirty="0">
                <a:solidFill>
                  <a:prstClr val="black"/>
                </a:solidFill>
              </a:rPr>
              <a:t> </a:t>
            </a:r>
            <a:r>
              <a:rPr lang="fi-FI" sz="1600" dirty="0">
                <a:solidFill>
                  <a:prstClr val="black"/>
                </a:solidFill>
              </a:rPr>
              <a:t>Liikunta vähensi HbA1c (sokerihemoglobiini eli "pitkäsokeri") pitoisuutta 0,6 prosenttiyksikköä jonka lisäksi </a:t>
            </a:r>
            <a:r>
              <a:rPr lang="fi-FI" sz="1600" dirty="0" err="1">
                <a:solidFill>
                  <a:prstClr val="black"/>
                </a:solidFill>
              </a:rPr>
              <a:t>viskeraalisen</a:t>
            </a:r>
            <a:r>
              <a:rPr lang="fi-FI" sz="1600" dirty="0">
                <a:solidFill>
                  <a:prstClr val="black"/>
                </a:solidFill>
              </a:rPr>
              <a:t> rasvan määrä aleni merkittävästi. Harjoitusohjelmien kestot 8 -52 </a:t>
            </a:r>
            <a:r>
              <a:rPr lang="fi-FI" sz="1600">
                <a:solidFill>
                  <a:prstClr val="black"/>
                </a:solidFill>
              </a:rPr>
              <a:t>viikkoa.</a:t>
            </a:r>
            <a:endParaRPr lang="fi-FI" sz="1600" dirty="0">
              <a:solidFill>
                <a:prstClr val="black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131840" y="6253862"/>
            <a:ext cx="55446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050" dirty="0">
                <a:solidFill>
                  <a:prstClr val="white">
                    <a:lumMod val="75000"/>
                  </a:prstClr>
                </a:solidFill>
              </a:rPr>
              <a:t>Thomas DE, </a:t>
            </a:r>
            <a:r>
              <a:rPr lang="fi-FI" sz="1050" dirty="0" err="1">
                <a:solidFill>
                  <a:prstClr val="white">
                    <a:lumMod val="75000"/>
                  </a:prstClr>
                </a:solidFill>
              </a:rPr>
              <a:t>Elliott</a:t>
            </a:r>
            <a:r>
              <a:rPr lang="fi-FI" sz="1050" dirty="0">
                <a:solidFill>
                  <a:prstClr val="white">
                    <a:lumMod val="75000"/>
                  </a:prstClr>
                </a:solidFill>
              </a:rPr>
              <a:t> EJ, </a:t>
            </a:r>
            <a:r>
              <a:rPr lang="fi-FI" sz="1050" dirty="0" err="1">
                <a:solidFill>
                  <a:prstClr val="white">
                    <a:lumMod val="75000"/>
                  </a:prstClr>
                </a:solidFill>
              </a:rPr>
              <a:t>Naughton</a:t>
            </a:r>
            <a:r>
              <a:rPr lang="fi-FI" sz="1050" dirty="0">
                <a:solidFill>
                  <a:prstClr val="white">
                    <a:lumMod val="75000"/>
                  </a:prstClr>
                </a:solidFill>
              </a:rPr>
              <a:t> GA. </a:t>
            </a:r>
            <a:r>
              <a:rPr lang="fi-FI" sz="1050" dirty="0" err="1">
                <a:solidFill>
                  <a:prstClr val="white">
                    <a:lumMod val="75000"/>
                  </a:prstClr>
                </a:solidFill>
              </a:rPr>
              <a:t>Exercise</a:t>
            </a:r>
            <a:r>
              <a:rPr lang="fi-FI" sz="1050" dirty="0">
                <a:solidFill>
                  <a:prstClr val="white">
                    <a:lumMod val="75000"/>
                  </a:prstClr>
                </a:solidFill>
              </a:rPr>
              <a:t> for </a:t>
            </a:r>
            <a:r>
              <a:rPr lang="fi-FI" sz="1050" dirty="0" err="1">
                <a:solidFill>
                  <a:prstClr val="white">
                    <a:lumMod val="75000"/>
                  </a:prstClr>
                </a:solidFill>
              </a:rPr>
              <a:t>type</a:t>
            </a:r>
            <a:r>
              <a:rPr lang="fi-FI" sz="1050" dirty="0">
                <a:solidFill>
                  <a:prstClr val="white">
                    <a:lumMod val="75000"/>
                  </a:prstClr>
                </a:solidFill>
              </a:rPr>
              <a:t> 2 diabetes </a:t>
            </a:r>
            <a:r>
              <a:rPr lang="fi-FI" sz="1050" dirty="0" err="1">
                <a:solidFill>
                  <a:prstClr val="white">
                    <a:lumMod val="75000"/>
                  </a:prstClr>
                </a:solidFill>
              </a:rPr>
              <a:t>mellitus</a:t>
            </a:r>
            <a:r>
              <a:rPr lang="fi-FI" sz="1050" dirty="0">
                <a:solidFill>
                  <a:prstClr val="white">
                    <a:lumMod val="75000"/>
                  </a:prstClr>
                </a:solidFill>
              </a:rPr>
              <a:t>. </a:t>
            </a:r>
            <a:r>
              <a:rPr lang="fi-FI" sz="1050" dirty="0" err="1">
                <a:solidFill>
                  <a:prstClr val="white">
                    <a:lumMod val="75000"/>
                  </a:prstClr>
                </a:solidFill>
              </a:rPr>
              <a:t>Cochrane</a:t>
            </a:r>
            <a:r>
              <a:rPr lang="fi-FI" sz="1050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fi-FI" sz="1050" dirty="0" err="1">
                <a:solidFill>
                  <a:prstClr val="white">
                    <a:lumMod val="75000"/>
                  </a:prstClr>
                </a:solidFill>
              </a:rPr>
              <a:t>Database</a:t>
            </a:r>
            <a:r>
              <a:rPr lang="fi-FI" sz="1050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fi-FI" sz="1050" dirty="0" err="1">
                <a:solidFill>
                  <a:prstClr val="white">
                    <a:lumMod val="75000"/>
                  </a:prstClr>
                </a:solidFill>
              </a:rPr>
              <a:t>Syst</a:t>
            </a:r>
            <a:r>
              <a:rPr lang="fi-FI" sz="1050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fi-FI" sz="1050" dirty="0" err="1">
                <a:solidFill>
                  <a:prstClr val="white">
                    <a:lumMod val="75000"/>
                  </a:prstClr>
                </a:solidFill>
              </a:rPr>
              <a:t>Rev</a:t>
            </a:r>
            <a:r>
              <a:rPr lang="fi-FI" sz="1050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fi-FI" sz="1050">
                <a:solidFill>
                  <a:prstClr val="white">
                    <a:lumMod val="75000"/>
                  </a:prstClr>
                </a:solidFill>
              </a:rPr>
              <a:t>2006;3:CD002968.</a:t>
            </a:r>
            <a:endParaRPr lang="en-US" sz="105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0" y="169476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2800">
                <a:solidFill>
                  <a:prstClr val="white"/>
                </a:solidFill>
                <a:latin typeface="Franklin Gothic Heavy" pitchFamily="34" charset="0"/>
              </a:rPr>
              <a:t>Liikunta tyypin 2 diabeteksen hoidossa</a:t>
            </a:r>
          </a:p>
        </p:txBody>
      </p:sp>
      <p:sp>
        <p:nvSpPr>
          <p:cNvPr id="2" name="Suorakulmio 1"/>
          <p:cNvSpPr/>
          <p:nvPr/>
        </p:nvSpPr>
        <p:spPr>
          <a:xfrm>
            <a:off x="1129868" y="5013176"/>
            <a:ext cx="3010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</a:rPr>
              <a:t>* Kliinisesti ja tilastollisesti merkitsevä tulos</a:t>
            </a:r>
          </a:p>
        </p:txBody>
      </p:sp>
      <p:graphicFrame>
        <p:nvGraphicFramePr>
          <p:cNvPr id="11" name="Kaavio 10"/>
          <p:cNvGraphicFramePr/>
          <p:nvPr>
            <p:extLst>
              <p:ext uri="{D42A27DB-BD31-4B8C-83A1-F6EECF244321}">
                <p14:modId xmlns:p14="http://schemas.microsoft.com/office/powerpoint/2010/main" val="817887349"/>
              </p:ext>
            </p:extLst>
          </p:nvPr>
        </p:nvGraphicFramePr>
        <p:xfrm>
          <a:off x="4401220" y="2204864"/>
          <a:ext cx="41827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uorakulmio 2"/>
          <p:cNvSpPr/>
          <p:nvPr/>
        </p:nvSpPr>
        <p:spPr>
          <a:xfrm>
            <a:off x="5004048" y="2447073"/>
            <a:ext cx="506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i-FI" sz="1600" b="1">
                <a:solidFill>
                  <a:prstClr val="black"/>
                </a:solidFill>
              </a:rPr>
              <a:t>cm</a:t>
            </a:r>
            <a:r>
              <a:rPr lang="fi-FI" sz="1600" b="1" baseline="30000">
                <a:solidFill>
                  <a:prstClr val="black"/>
                </a:solidFill>
              </a:rPr>
              <a:t>2</a:t>
            </a:r>
            <a:endParaRPr lang="en-US" sz="1400" b="1">
              <a:solidFill>
                <a:prstClr val="black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899592" y="2401143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b="1">
                <a:solidFill>
                  <a:prstClr val="black"/>
                </a:solidFill>
              </a:rPr>
              <a:t>HbA1c (sokerihemoglobiini) pitoisuus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4875952" y="2060848"/>
            <a:ext cx="3440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b="1">
                <a:solidFill>
                  <a:prstClr val="black"/>
                </a:solidFill>
              </a:rPr>
              <a:t>Viskeraalisen rasvan määrä</a:t>
            </a:r>
          </a:p>
        </p:txBody>
      </p:sp>
      <p:sp>
        <p:nvSpPr>
          <p:cNvPr id="21" name="Tekstiruutu 20"/>
          <p:cNvSpPr txBox="1"/>
          <p:nvPr/>
        </p:nvSpPr>
        <p:spPr>
          <a:xfrm rot="16200000">
            <a:off x="6597687" y="3438463"/>
            <a:ext cx="46313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>
                <a:solidFill>
                  <a:prstClr val="white">
                    <a:lumMod val="75000"/>
                  </a:prstClr>
                </a:solidFill>
              </a:rPr>
              <a:t>Päivitetty 11/2014. Perusterveydenhuollon ja terveyden edistämisen yksikkö Aksila.</a:t>
            </a:r>
          </a:p>
        </p:txBody>
      </p:sp>
    </p:spTree>
    <p:extLst>
      <p:ext uri="{BB962C8B-B14F-4D97-AF65-F5344CB8AC3E}">
        <p14:creationId xmlns:p14="http://schemas.microsoft.com/office/powerpoint/2010/main" val="53543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Kaavio 3"/>
          <p:cNvGraphicFramePr>
            <a:graphicFrameLocks/>
          </p:cNvGraphicFramePr>
          <p:nvPr/>
        </p:nvGraphicFramePr>
        <p:xfrm>
          <a:off x="111125" y="857250"/>
          <a:ext cx="8921750" cy="492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4" imgW="8925318" imgH="4925995" progId="">
                  <p:embed/>
                </p:oleObj>
              </mc:Choice>
              <mc:Fallback>
                <p:oleObj r:id="rId4" imgW="8925318" imgH="4925995" progId="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857250"/>
                        <a:ext cx="8921750" cy="492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kstiruutu 4"/>
          <p:cNvSpPr txBox="1">
            <a:spLocks noChangeArrowheads="1"/>
          </p:cNvSpPr>
          <p:nvPr/>
        </p:nvSpPr>
        <p:spPr bwMode="auto">
          <a:xfrm>
            <a:off x="100013" y="3389313"/>
            <a:ext cx="36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%</a:t>
            </a:r>
          </a:p>
        </p:txBody>
      </p:sp>
      <p:sp>
        <p:nvSpPr>
          <p:cNvPr id="12292" name="Tekstiruutu 5"/>
          <p:cNvSpPr txBox="1">
            <a:spLocks noChangeArrowheads="1"/>
          </p:cNvSpPr>
          <p:nvPr/>
        </p:nvSpPr>
        <p:spPr bwMode="auto">
          <a:xfrm>
            <a:off x="684213" y="765175"/>
            <a:ext cx="813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Kestävyysharjoittelun muutos veren rasva-arvoihin prosentteina. Harjoitteluohjelman arvioitu keskimääräinen energiankulutus miehillä 1500 kcal /vko ja naisilla 1200 kcal /vko.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132138" y="5965825"/>
            <a:ext cx="525621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>
                <a:solidFill>
                  <a:prstClr val="white">
                    <a:lumMod val="75000"/>
                  </a:prstClr>
                </a:solidFill>
                <a:latin typeface="Calibri"/>
                <a:cs typeface="Arial" charset="0"/>
              </a:rPr>
              <a:t>Leon AS, Sanchez OA. Response of blood lipids to exercise training alone or combined with dietary intervention. Med Sci Sports Exerc 2001;33(6, Suppl.):502–15.</a:t>
            </a:r>
            <a:endParaRPr lang="fi-FI" sz="1050">
              <a:solidFill>
                <a:prstClr val="white">
                  <a:lumMod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132138" y="6381750"/>
            <a:ext cx="554355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fi-FI" sz="1050">
                <a:solidFill>
                  <a:prstClr val="white">
                    <a:lumMod val="75000"/>
                  </a:prstClr>
                </a:solidFill>
                <a:latin typeface="Calibri"/>
                <a:cs typeface="Arial" charset="0"/>
              </a:rPr>
              <a:t>Keskimääräiset  muutokset veren rasva-arvoissa kyseisessä tutkimusaineistossa.</a:t>
            </a:r>
            <a:br>
              <a:rPr lang="fi-FI" sz="1050">
                <a:solidFill>
                  <a:prstClr val="white">
                    <a:lumMod val="75000"/>
                  </a:prstClr>
                </a:solidFill>
                <a:latin typeface="Calibri"/>
                <a:cs typeface="Arial" charset="0"/>
              </a:rPr>
            </a:br>
            <a:r>
              <a:rPr lang="fi-FI" sz="1050">
                <a:solidFill>
                  <a:prstClr val="white">
                    <a:lumMod val="75000"/>
                  </a:prstClr>
                </a:solidFill>
                <a:latin typeface="Calibri"/>
                <a:cs typeface="Arial" charset="0"/>
              </a:rPr>
              <a:t>Liikunnan vaikutukset veren rasva-arvoihin ovat yksilöllisiä. </a:t>
            </a:r>
            <a:r>
              <a:rPr lang="en-US" sz="1050">
                <a:solidFill>
                  <a:prstClr val="white">
                    <a:lumMod val="75000"/>
                  </a:prstClr>
                </a:solidFill>
                <a:latin typeface="Calibri"/>
                <a:cs typeface="Arial" charset="0"/>
              </a:rPr>
              <a:t>*Muutos ei tilastollisesti merkitsevä.</a:t>
            </a:r>
            <a:r>
              <a:rPr lang="fi-FI" sz="1050">
                <a:solidFill>
                  <a:prstClr val="white">
                    <a:lumMod val="75000"/>
                  </a:prstClr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12297" name="Tekstiruutu 11"/>
          <p:cNvSpPr txBox="1">
            <a:spLocks noChangeArrowheads="1"/>
          </p:cNvSpPr>
          <p:nvPr/>
        </p:nvSpPr>
        <p:spPr bwMode="auto">
          <a:xfrm rot="-5400000">
            <a:off x="6597650" y="3438526"/>
            <a:ext cx="46307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000">
                <a:solidFill>
                  <a:srgbClr val="BFBFBF"/>
                </a:solidFill>
                <a:latin typeface="Calibri" pitchFamily="34" charset="0"/>
                <a:cs typeface="Arial" charset="0"/>
              </a:rPr>
              <a:t>Päivitetty 11/2014. Perusterveydenhuollon ja terveyden edistämisen yksikkö Aksila.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0" y="169476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i-FI" sz="2800">
                <a:solidFill>
                  <a:prstClr val="white"/>
                </a:solidFill>
                <a:latin typeface="Franklin Gothic Heavy" pitchFamily="34" charset="0"/>
              </a:rPr>
              <a:t>Liikunta ja veren rasva-arvot</a:t>
            </a:r>
          </a:p>
        </p:txBody>
      </p:sp>
    </p:spTree>
    <p:extLst>
      <p:ext uri="{BB962C8B-B14F-4D97-AF65-F5344CB8AC3E}">
        <p14:creationId xmlns:p14="http://schemas.microsoft.com/office/powerpoint/2010/main" val="171508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iabetekseni.fi/images/stories/sjav3.jpg">
            <a:extLst>
              <a:ext uri="{FF2B5EF4-FFF2-40B4-BE49-F238E27FC236}">
                <a16:creationId xmlns:a16="http://schemas.microsoft.com/office/drawing/2014/main" id="{284061DD-8E65-4EC7-A043-4064EBDA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0"/>
            <a:ext cx="42989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6B16B2-EDD8-457B-858D-9B06E574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3394720" cy="80406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fi-FI" b="1" dirty="0" err="1"/>
              <a:t>Dyslipidemia</a:t>
            </a:r>
            <a:r>
              <a:rPr lang="fi-FI" b="1" dirty="0"/>
              <a:t> eli kohonnut kolesteroli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9487B3-ED81-48F2-994E-EC8627AB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7715250" cy="5259388"/>
          </a:xfrm>
        </p:spPr>
        <p:txBody>
          <a:bodyPr/>
          <a:lstStyle/>
          <a:p>
            <a:pPr eaLnBrk="1" hangingPunct="1">
              <a:defRPr/>
            </a:pPr>
            <a:r>
              <a:rPr lang="fi-FI" sz="2800" dirty="0"/>
              <a:t>Tarkoittaa seerumin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i-FI" sz="2800" dirty="0"/>
              <a:t>   normaalista poikkeavia rasva-arvoja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fi-FI" sz="2400" dirty="0"/>
              <a:t>Kokonaiskolesteroli alle 4 (alle 5, </a:t>
            </a:r>
            <a:r>
              <a:rPr lang="fi-FI" sz="2400" dirty="0" err="1"/>
              <a:t>diab</a:t>
            </a:r>
            <a:r>
              <a:rPr lang="fi-FI" sz="2400" dirty="0"/>
              <a:t>. 4,5 mmol/l)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fi-FI" sz="2400" dirty="0" err="1"/>
              <a:t>LDL-kolesteroli</a:t>
            </a:r>
            <a:r>
              <a:rPr lang="fi-FI" sz="2400" dirty="0"/>
              <a:t> tukkii ja ahtauttaa verisuonia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 typeface="Wingdings 2" panose="05020102010507070707" pitchFamily="18" charset="2"/>
              <a:buNone/>
              <a:defRPr/>
            </a:pPr>
            <a:r>
              <a:rPr lang="fi-FI" sz="2400" dirty="0">
                <a:sym typeface="Wingdings" pitchFamily="2" charset="2"/>
              </a:rPr>
              <a:t>   </a:t>
            </a:r>
            <a:r>
              <a:rPr lang="fi-FI" sz="2400" dirty="0"/>
              <a:t>tavoite, jos mahdollista alle 2 mmol/l (&lt; 3)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fi-FI" sz="2400" dirty="0" err="1"/>
              <a:t>HDL-kolesteroli</a:t>
            </a:r>
            <a:r>
              <a:rPr lang="fi-FI" sz="2400" dirty="0"/>
              <a:t> irrottaa ylimääräisen kolesterolin maksan tuhottavaksi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 typeface="Wingdings 2" panose="05020102010507070707" pitchFamily="18" charset="2"/>
              <a:buNone/>
              <a:defRPr/>
            </a:pPr>
            <a:r>
              <a:rPr lang="fi-FI" sz="2400" dirty="0"/>
              <a:t>   </a:t>
            </a:r>
            <a:r>
              <a:rPr lang="fi-FI" sz="2400" dirty="0">
                <a:sym typeface="Wingdings" pitchFamily="2" charset="2"/>
              </a:rPr>
              <a:t> </a:t>
            </a:r>
            <a:r>
              <a:rPr lang="fi-FI" sz="2400" dirty="0"/>
              <a:t>tavoite yli 2,5 mmol/l (&gt;1)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/>
            </a:pPr>
            <a:r>
              <a:rPr lang="fi-FI" sz="2400" dirty="0"/>
              <a:t>Triglyseridit alle 2 mmol/l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fi-FI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fi-FI" dirty="0"/>
          </a:p>
        </p:txBody>
      </p:sp>
      <p:pic>
        <p:nvPicPr>
          <p:cNvPr id="18437" name="Picture 2" descr="http://www.tritolonen.fi/files/images/sidebar/article216.jpg">
            <a:extLst>
              <a:ext uri="{FF2B5EF4-FFF2-40B4-BE49-F238E27FC236}">
                <a16:creationId xmlns:a16="http://schemas.microsoft.com/office/drawing/2014/main" id="{861B85BB-D68B-44FF-B835-346ED2D9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08500"/>
            <a:ext cx="28797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3" descr="093573312267221109">
            <a:extLst>
              <a:ext uri="{FF2B5EF4-FFF2-40B4-BE49-F238E27FC236}">
                <a16:creationId xmlns:a16="http://schemas.microsoft.com/office/drawing/2014/main" id="{5B4C15A9-F2F0-4496-B23D-32F72EA5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048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6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2763"/>
          </a:xfrm>
        </p:spPr>
        <p:txBody>
          <a:bodyPr>
            <a:normAutofit/>
          </a:bodyPr>
          <a:lstStyle/>
          <a:p>
            <a:r>
              <a:rPr lang="fi-FI" altLang="fi-FI" sz="2400" dirty="0"/>
              <a:t>Muistisairauksien ehkäisy on hyvinkin mahdollista, sillä tiedämme niiden taustalla olevan valtimotauteihin liittyviä tekijöitä. </a:t>
            </a:r>
          </a:p>
          <a:p>
            <a:r>
              <a:rPr lang="fi-FI" altLang="fi-FI" sz="2400" dirty="0"/>
              <a:t>Useissa tutkimuksissa on todettu, että tyydyttyneellä rasvalla on epäsuotuisia vaikutuksia aivoihin ja muistitoimintoihin. Tiedetään, että tyydyttynyt rasva (=voi ja maitorasva) lisää valtimoiden ahtautumista ja diabeteksen kehittymisen riskiä.  Molemmat sairaudet ovat aivoillekin epäterveellisiä.</a:t>
            </a:r>
          </a:p>
          <a:p>
            <a:r>
              <a:rPr lang="fi-FI" altLang="fi-FI" sz="2400" dirty="0"/>
              <a:t>Tyydyttynyt rasva saattaa lisätä </a:t>
            </a:r>
            <a:r>
              <a:rPr lang="fi-FI" altLang="fi-FI" sz="2400" dirty="0" err="1"/>
              <a:t>amyloidi-valkuaisaineen</a:t>
            </a:r>
            <a:r>
              <a:rPr lang="fi-FI" altLang="fi-FI" sz="2400" dirty="0"/>
              <a:t> määrää muistin kannalta tärkeässä </a:t>
            </a:r>
            <a:r>
              <a:rPr lang="fi-FI" altLang="fi-FI" sz="2400" dirty="0" err="1"/>
              <a:t>hippokampus-aivorakenteessa</a:t>
            </a:r>
            <a:r>
              <a:rPr lang="fi-FI" altLang="fi-FI" sz="2400" dirty="0"/>
              <a:t>. Tämä on tyypillinen aivokudosmuutos Alzheimerin taudissa.</a:t>
            </a:r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</p:txBody>
      </p:sp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fi-FI" altLang="fi-FI" dirty="0"/>
              <a:t>Miksi margariinia ja öljyä eikä voita?</a:t>
            </a:r>
            <a:br>
              <a:rPr lang="fi-FI" altLang="fi-FI" dirty="0"/>
            </a:br>
            <a:r>
              <a:rPr lang="fi-FI" altLang="fi-FI" dirty="0"/>
              <a:t>Miksi rasvatonta maitoa?</a:t>
            </a:r>
          </a:p>
        </p:txBody>
      </p:sp>
    </p:spTree>
    <p:extLst>
      <p:ext uri="{BB962C8B-B14F-4D97-AF65-F5344CB8AC3E}">
        <p14:creationId xmlns:p14="http://schemas.microsoft.com/office/powerpoint/2010/main" val="290261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728663"/>
            <a:ext cx="8147050" cy="388937"/>
          </a:xfrm>
        </p:spPr>
        <p:txBody>
          <a:bodyPr/>
          <a:lstStyle/>
          <a:p>
            <a:r>
              <a:rPr lang="fi-FI" altLang="fi-FI" sz="1800"/>
              <a:t>Suositeltavia margariineja (tyydyttynyt &lt; 33%)</a:t>
            </a:r>
          </a:p>
        </p:txBody>
      </p:sp>
      <p:graphicFrame>
        <p:nvGraphicFramePr>
          <p:cNvPr id="9316" name="Group 100"/>
          <p:cNvGraphicFramePr>
            <a:graphicFrameLocks noGrp="1"/>
          </p:cNvGraphicFramePr>
          <p:nvPr>
            <p:ph type="tbl" idx="1"/>
          </p:nvPr>
        </p:nvGraphicFramePr>
        <p:xfrm>
          <a:off x="2514600" y="1195388"/>
          <a:ext cx="6378575" cy="4030662"/>
        </p:xfrm>
        <a:graphic>
          <a:graphicData uri="http://schemas.openxmlformats.org/drawingml/2006/table">
            <a:tbl>
              <a:tblPr/>
              <a:tblGrid>
                <a:gridCol w="32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Margariini 70 %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 </a:t>
                      </a:r>
                    </a:p>
                  </a:txBody>
                  <a:tcPr marL="121908" marR="121908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121908" marR="121908" marT="34293" marB="3429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Margariini 60 %</a:t>
                      </a:r>
                    </a:p>
                  </a:txBody>
                  <a:tcPr marL="121908" marR="121908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121908" marR="121908" marT="34293" marB="3429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02" name="Picture 43" descr="3979bf95676c0f28209cd4bf6ffb98f3606_0350020000000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1268413"/>
            <a:ext cx="20177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52" descr="Hero-FI-Gold400g2013624-2977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24955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63" descr="pirkka60, lakto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52" y="2274888"/>
            <a:ext cx="2123771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64" descr="rainbow60% lakto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4437063"/>
            <a:ext cx="2328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70" descr="Flora_laktoositon_400_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656013"/>
            <a:ext cx="20637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72" descr="Becel margariini 60 %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349500"/>
            <a:ext cx="268763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75" descr="3980b504923def7c3e627a033e496f8b169_035002000000000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522663"/>
            <a:ext cx="240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93266" y="4111337"/>
            <a:ext cx="3267075" cy="2308225"/>
          </a:xfrm>
          <a:prstGeom prst="rect">
            <a:avLst/>
          </a:prstGeom>
          <a:solidFill>
            <a:srgbClr val="FBE1FF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i-FI" dirty="0"/>
              <a:t>Rasvan määrä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i-FI" dirty="0"/>
              <a:t>25-40 E%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i-FI" dirty="0"/>
              <a:t>ruokavalion kokonaisuus tärkeää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i-FI" dirty="0"/>
              <a:t>Tyydyttynyt rasva &lt;10E%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i-FI" dirty="0"/>
              <a:t>Pehmeä (MUFA+PUFA) 2/3 kokonaisrasvasta</a:t>
            </a:r>
          </a:p>
          <a:p>
            <a:pPr>
              <a:defRPr/>
            </a:pPr>
            <a:endParaRPr lang="fi-FI" dirty="0"/>
          </a:p>
        </p:txBody>
      </p:sp>
      <p:pic>
        <p:nvPicPr>
          <p:cNvPr id="12310" name="Picture 66" descr="Flora_normaalisuolainen600_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28" y="2805113"/>
            <a:ext cx="23590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Tekstiruutu 2"/>
          <p:cNvSpPr txBox="1">
            <a:spLocks noChangeArrowheads="1"/>
          </p:cNvSpPr>
          <p:nvPr/>
        </p:nvSpPr>
        <p:spPr bwMode="auto">
          <a:xfrm>
            <a:off x="179388" y="1052513"/>
            <a:ext cx="2232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/>
              <a:t>Leipärasvana vähintään 60% rasvaa sisältäviä kasviöljypohjaisia rasvalevitteitä</a:t>
            </a:r>
          </a:p>
        </p:txBody>
      </p:sp>
      <p:sp>
        <p:nvSpPr>
          <p:cNvPr id="12312" name="Otsikko 1"/>
          <p:cNvSpPr txBox="1">
            <a:spLocks/>
          </p:cNvSpPr>
          <p:nvPr/>
        </p:nvSpPr>
        <p:spPr bwMode="auto">
          <a:xfrm>
            <a:off x="179388" y="-95897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3200" dirty="0">
                <a:solidFill>
                  <a:srgbClr val="FF0000"/>
                </a:solidFill>
                <a:latin typeface="Lucida Sans" pitchFamily="34" charset="0"/>
              </a:rPr>
              <a:t>Ravintorasvat</a:t>
            </a:r>
          </a:p>
        </p:txBody>
      </p:sp>
    </p:spTree>
    <p:extLst>
      <p:ext uri="{BB962C8B-B14F-4D97-AF65-F5344CB8AC3E}">
        <p14:creationId xmlns:p14="http://schemas.microsoft.com/office/powerpoint/2010/main" val="93385211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papunet.net/tietoa/fileadmin/kuvat/kuvapankki/piirroskuvat/muut/kala.jpg">
            <a:extLst>
              <a:ext uri="{FF2B5EF4-FFF2-40B4-BE49-F238E27FC236}">
                <a16:creationId xmlns:a16="http://schemas.microsoft.com/office/drawing/2014/main" id="{B9686A80-AA0E-46E3-933A-04748EDB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12875"/>
            <a:ext cx="20891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45B3992B-F2B8-43AF-8FEA-6605F4EC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81724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Tx/>
              <a:buNone/>
            </a:pPr>
            <a:r>
              <a:rPr lang="fi-FI" altLang="fi-FI" sz="2800">
                <a:latin typeface="Arial" panose="020B0604020202020204" pitchFamily="34" charset="0"/>
              </a:rPr>
              <a:t>    Omega-3 -rasvahapot auttavat pitämään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Tx/>
              <a:buNone/>
            </a:pPr>
            <a:r>
              <a:rPr lang="fi-FI" altLang="fi-FI" sz="2800">
                <a:latin typeface="Arial" panose="020B0604020202020204" pitchFamily="34" charset="0"/>
              </a:rPr>
              <a:t>    sydämesi terveenä.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Tx/>
              <a:buNone/>
            </a:pPr>
            <a:r>
              <a:rPr lang="fi-FI" altLang="fi-FI" sz="2800">
                <a:latin typeface="Arial" panose="020B0604020202020204" pitchFamily="34" charset="0"/>
              </a:rPr>
              <a:t>    Suositeltu päiväannos on 1g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fi-FI" altLang="fi-FI" sz="2400" b="1">
                <a:solidFill>
                  <a:schemeClr val="tx1"/>
                </a:solidFill>
                <a:latin typeface="Arial" panose="020B0604020202020204" pitchFamily="34" charset="0"/>
              </a:rPr>
              <a:t>Omega-3 -rasvoja</a:t>
            </a:r>
            <a:r>
              <a:rPr lang="fi-FI" altLang="fi-FI" sz="2400">
                <a:solidFill>
                  <a:schemeClr val="tx1"/>
                </a:solidFill>
                <a:latin typeface="Arial" panose="020B0604020202020204" pitchFamily="34" charset="0"/>
              </a:rPr>
              <a:t> on kahdenlaisia.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fi-FI" altLang="fi-FI" sz="2400">
                <a:solidFill>
                  <a:schemeClr val="tx1"/>
                </a:solidFill>
                <a:latin typeface="Arial" panose="020B0604020202020204" pitchFamily="34" charset="0"/>
              </a:rPr>
              <a:t> Alfalinoleenihappoa saadaan mm. rypsi- ja pellavaöljystä.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fi-FI" altLang="fi-FI" sz="2400">
                <a:solidFill>
                  <a:schemeClr val="tx1"/>
                </a:solidFill>
                <a:latin typeface="Arial" panose="020B0604020202020204" pitchFamily="34" charset="0"/>
              </a:rPr>
              <a:t>Kalasta ja kalaöljystä puolestaan saadaan eikosapentaeenihappoa (EPA) ja dokosaheksaeenihappoa (DHA).  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None/>
            </a:pPr>
            <a:r>
              <a:rPr lang="fi-FI" altLang="fi-FI" sz="240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lang="fi-FI" altLang="fi-FI" sz="2400">
                <a:solidFill>
                  <a:srgbClr val="FF0000"/>
                </a:solidFill>
                <a:latin typeface="Arial" panose="020B0604020202020204" pitchFamily="34" charset="0"/>
              </a:rPr>
              <a:t>Nämä omega-3 -rasvat pitävät eri tavoin huolta sydämestä, joten huolehdi siitä, että syöt kalaa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None/>
            </a:pPr>
            <a:r>
              <a:rPr lang="fi-FI" altLang="fi-FI" sz="2400">
                <a:solidFill>
                  <a:srgbClr val="FF0000"/>
                </a:solidFill>
                <a:latin typeface="Arial" panose="020B0604020202020204" pitchFamily="34" charset="0"/>
              </a:rPr>
              <a:t>   vähintään kaksi kertaa viikossa ja levität leivälle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None/>
            </a:pPr>
            <a:r>
              <a:rPr lang="fi-FI" altLang="fi-FI" sz="2400">
                <a:solidFill>
                  <a:srgbClr val="FF0000"/>
                </a:solidFill>
                <a:latin typeface="Arial" panose="020B0604020202020204" pitchFamily="34" charset="0"/>
              </a:rPr>
              <a:t>   päivittäin kasvirasvalevitettä.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None/>
            </a:pPr>
            <a:r>
              <a:rPr lang="fi-FI" altLang="fi-FI" sz="2400">
                <a:solidFill>
                  <a:schemeClr val="tx1"/>
                </a:solidFill>
                <a:latin typeface="Arial" panose="020B0604020202020204" pitchFamily="34" charset="0"/>
              </a:rPr>
              <a:t>    Ainoastaan kasviperäinen omega-3 -rasvahappo on ihmiselle välttämätön, koska elimistö ei pysty näitä muodostamaan. </a:t>
            </a:r>
            <a:br>
              <a:rPr lang="fi-FI" altLang="fi-FI" sz="170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fi-FI" altLang="fi-FI" sz="17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endParaRPr lang="fi-FI" altLang="fi-FI" sz="2000">
              <a:latin typeface="Arial" panose="020B0604020202020204" pitchFamily="34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EF06D9E-62A9-4BE8-867E-DF5C8CB9B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0"/>
            <a:ext cx="7486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cs typeface="Arial" charset="0"/>
              </a:rPr>
              <a:t>PALJON PUHUTUT OMEGA-3 </a:t>
            </a:r>
          </a:p>
        </p:txBody>
      </p:sp>
      <p:pic>
        <p:nvPicPr>
          <p:cNvPr id="22533" name="Picture 13" descr="093573312267221109">
            <a:extLst>
              <a:ext uri="{FF2B5EF4-FFF2-40B4-BE49-F238E27FC236}">
                <a16:creationId xmlns:a16="http://schemas.microsoft.com/office/drawing/2014/main" id="{9B853127-53AB-48C0-82FE-169E08A9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6683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9649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www.thehealthage.com/site/wp-content/uploads/2010/04/omega-6-fatty-acids.jpg">
            <a:extLst>
              <a:ext uri="{FF2B5EF4-FFF2-40B4-BE49-F238E27FC236}">
                <a16:creationId xmlns:a16="http://schemas.microsoft.com/office/drawing/2014/main" id="{942EEB45-6DD1-4E79-B928-52FE1DA0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76575"/>
            <a:ext cx="4276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2C89CA8-B84B-4AB5-A277-5CF25E12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0"/>
            <a:ext cx="6910536" cy="839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fi-FI" sz="3600" dirty="0">
                <a:solidFill>
                  <a:srgbClr val="FF6600"/>
                </a:solidFill>
                <a:latin typeface="Stencil" pitchFamily="82" charset="0"/>
              </a:rPr>
            </a:br>
            <a:r>
              <a:rPr lang="fi-FI" sz="3200" dirty="0">
                <a:solidFill>
                  <a:srgbClr val="FF6600"/>
                </a:solidFill>
                <a:latin typeface="Stencil" pitchFamily="82" charset="0"/>
              </a:rPr>
              <a:t> </a:t>
            </a:r>
            <a:r>
              <a:rPr lang="fi-FI" sz="3600" dirty="0">
                <a:solidFill>
                  <a:srgbClr val="FF6600"/>
                </a:solidFill>
                <a:latin typeface="Stencil" pitchFamily="82" charset="0"/>
              </a:rPr>
              <a:t>JA OMEGA-6 -RASVAT</a:t>
            </a:r>
            <a:endParaRPr lang="fi-FI" sz="3600" dirty="0"/>
          </a:p>
        </p:txBody>
      </p:sp>
      <p:sp>
        <p:nvSpPr>
          <p:cNvPr id="23556" name="Sisällön paikkamerkki 2">
            <a:extLst>
              <a:ext uri="{FF2B5EF4-FFF2-40B4-BE49-F238E27FC236}">
                <a16:creationId xmlns:a16="http://schemas.microsoft.com/office/drawing/2014/main" id="{88DEE40A-B291-439E-9450-2AA32129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52513"/>
            <a:ext cx="7239000" cy="5332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i-FI" altLang="fi-FI" sz="3200"/>
              <a:t>  Omega-6 -rasvahapoilla on puolestaan tärkeä rooli kolesteroliarvojen hallinnassa</a:t>
            </a:r>
            <a:r>
              <a:rPr lang="fi-FI" altLang="fi-FI" sz="220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800" b="1">
                <a:solidFill>
                  <a:schemeClr val="tx1"/>
                </a:solidFill>
              </a:rPr>
              <a:t>Omega-6 -rasva</a:t>
            </a:r>
            <a:r>
              <a:rPr lang="fi-FI" altLang="fi-FI" sz="2800">
                <a:solidFill>
                  <a:schemeClr val="tx1"/>
                </a:solidFill>
              </a:rPr>
              <a:t> eli linolihappo on toinen monityydyttymätön rasvahappo. Sitä saadaan kasvikunnan tuotteista kuten auringonkukkaöljystä ja siitä valmistetuista tuotteista, kasvirasvalevitteestä. 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800">
                <a:solidFill>
                  <a:schemeClr val="tx1"/>
                </a:solidFill>
              </a:rPr>
              <a:t>Linolihapolla on tärkeä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i-FI" altLang="fi-FI" sz="2800">
                <a:solidFill>
                  <a:schemeClr val="tx1"/>
                </a:solidFill>
              </a:rPr>
              <a:t>  rooli LDL-kolesterolin 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i-FI" altLang="fi-FI" sz="2800">
                <a:solidFill>
                  <a:schemeClr val="tx1"/>
                </a:solidFill>
              </a:rPr>
              <a:t>  alentamisessa </a:t>
            </a:r>
          </a:p>
          <a:p>
            <a:pPr eaLnBrk="1" hangingPunct="1"/>
            <a:endParaRPr lang="fi-FI" altLang="fi-FI"/>
          </a:p>
        </p:txBody>
      </p:sp>
      <p:pic>
        <p:nvPicPr>
          <p:cNvPr id="23557" name="Picture 13" descr="093573312267221109">
            <a:extLst>
              <a:ext uri="{FF2B5EF4-FFF2-40B4-BE49-F238E27FC236}">
                <a16:creationId xmlns:a16="http://schemas.microsoft.com/office/drawing/2014/main" id="{8C83118E-1853-48B2-A8EC-2117D753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125364"/>
            <a:ext cx="9445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5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kti 5"/>
          <p:cNvGraphicFramePr>
            <a:graphicFrameLocks noChangeAspect="1"/>
          </p:cNvGraphicFramePr>
          <p:nvPr/>
        </p:nvGraphicFramePr>
        <p:xfrm>
          <a:off x="107950" y="549275"/>
          <a:ext cx="74168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3" imgW="5773680" imgH="4079880" progId="AcroExch.Document.DC">
                  <p:embed/>
                </p:oleObj>
              </mc:Choice>
              <mc:Fallback>
                <p:oleObj name="Acrobat Document" r:id="rId3" imgW="5773680" imgH="4079880" progId="AcroExch.Document.DC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49275"/>
                        <a:ext cx="7416800" cy="511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5580063" y="2565400"/>
            <a:ext cx="3143250" cy="20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i-FI" dirty="0">
                <a:latin typeface="Arial" charset="0"/>
              </a:rPr>
              <a:t>Rypsi/rapsiöljy ovat erityisen suositeltavia, sillä ne sisältävät n-3-rasvahappoja</a:t>
            </a:r>
          </a:p>
          <a:p>
            <a:pPr>
              <a:defRPr/>
            </a:pPr>
            <a:r>
              <a:rPr lang="fi-FI" dirty="0">
                <a:latin typeface="Arial" charset="0"/>
              </a:rPr>
              <a:t>muita hyviä ovat pellavansiemen-, </a:t>
            </a:r>
            <a:r>
              <a:rPr lang="fi-FI" dirty="0" err="1">
                <a:latin typeface="Arial" charset="0"/>
              </a:rPr>
              <a:t>camelina-</a:t>
            </a:r>
            <a:r>
              <a:rPr lang="fi-FI" dirty="0">
                <a:latin typeface="Arial" charset="0"/>
              </a:rPr>
              <a:t>, soija-, saksanpähkinä ja hampunsiemenöljy.</a:t>
            </a:r>
          </a:p>
        </p:txBody>
      </p:sp>
      <p:sp>
        <p:nvSpPr>
          <p:cNvPr id="32774" name="Tekstiruutu 8"/>
          <p:cNvSpPr txBox="1">
            <a:spLocks noChangeArrowheads="1"/>
          </p:cNvSpPr>
          <p:nvPr/>
        </p:nvSpPr>
        <p:spPr bwMode="auto">
          <a:xfrm>
            <a:off x="539552" y="5013176"/>
            <a:ext cx="5256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latin typeface="Arial" pitchFamily="34" charset="0"/>
              </a:rPr>
              <a:t>Ruuanvalmistusrasvana tarvittaessa käytetään kasviöljyä, juoksevaa kasviöljyvalmistetta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latin typeface="Arial" pitchFamily="34" charset="0"/>
              </a:rPr>
              <a:t>(ns. pullomargariini) tai vähintään 60% sisältävä kasviöljypohjainen rasvalevite.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324123" y="332656"/>
            <a:ext cx="3744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3200" dirty="0">
                <a:latin typeface="+mj-lt"/>
              </a:rPr>
              <a:t>Ravintorasvat</a:t>
            </a:r>
          </a:p>
        </p:txBody>
      </p:sp>
    </p:spTree>
    <p:extLst>
      <p:ext uri="{BB962C8B-B14F-4D97-AF65-F5344CB8AC3E}">
        <p14:creationId xmlns:p14="http://schemas.microsoft.com/office/powerpoint/2010/main" val="19775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7658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kstiruutu 2"/>
          <p:cNvSpPr txBox="1">
            <a:spLocks noChangeArrowheads="1"/>
          </p:cNvSpPr>
          <p:nvPr/>
        </p:nvSpPr>
        <p:spPr bwMode="auto">
          <a:xfrm>
            <a:off x="468313" y="22225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FF0000"/>
                </a:solidFill>
              </a:rPr>
              <a:t>Terveyttä ruoasta</a:t>
            </a:r>
            <a:r>
              <a:rPr lang="fi-FI" altLang="fi-FI" sz="36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3111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z="1050" dirty="0"/>
              <a:t>Arja Alanko, ravitsemusasiantuntija </a:t>
            </a:r>
          </a:p>
        </p:txBody>
      </p:sp>
      <p:graphicFrame>
        <p:nvGraphicFramePr>
          <p:cNvPr id="33796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412748"/>
              </p:ext>
            </p:extLst>
          </p:nvPr>
        </p:nvGraphicFramePr>
        <p:xfrm>
          <a:off x="-828600" y="1484784"/>
          <a:ext cx="9410625" cy="56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Acrobat Document" r:id="rId3" imgW="5773680" imgH="4079880" progId="AcroExch.Document.DC">
                  <p:embed/>
                </p:oleObj>
              </mc:Choice>
              <mc:Fallback>
                <p:oleObj name="Acrobat Document" r:id="rId3" imgW="5773680" imgH="4079880" progId="AcroExch.Document.DC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28600" y="1484784"/>
                        <a:ext cx="9410625" cy="564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501671" y="908720"/>
            <a:ext cx="8208963" cy="9223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i-FI" dirty="0">
                <a:latin typeface="Arial" charset="0"/>
              </a:rPr>
              <a:t>Oliivi-, avokado-, kurpitsansiemen- ja auringonkukkaöljyt sisältävät vain hyvin vähän n-3-sarjan rasvahappoja. Kookosöljy on lähes kokonaan tyydyttynyttä rasvaa. Palmu- ja palmuydinöljyjen käyttöä ei suositella.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01625" y="188640"/>
            <a:ext cx="3744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3200" dirty="0">
                <a:latin typeface="+mj-lt"/>
              </a:rPr>
              <a:t>Ravintorasvat</a:t>
            </a:r>
          </a:p>
        </p:txBody>
      </p:sp>
    </p:spTree>
    <p:extLst>
      <p:ext uri="{BB962C8B-B14F-4D97-AF65-F5344CB8AC3E}">
        <p14:creationId xmlns:p14="http://schemas.microsoft.com/office/powerpoint/2010/main" val="127942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rmila_sairaala_vuodeosasto_vanhus_potilas"/>
          <p:cNvPicPr>
            <a:picLocks noChangeAspect="1" noChangeArrowheads="1"/>
          </p:cNvPicPr>
          <p:nvPr/>
        </p:nvPicPr>
        <p:blipFill>
          <a:blip r:embed="rId2" cstate="print">
            <a:lum bright="42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" y="1916832"/>
            <a:ext cx="4334634" cy="28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isällön paikkamerkki 2"/>
          <p:cNvSpPr>
            <a:spLocks noGrp="1"/>
          </p:cNvSpPr>
          <p:nvPr>
            <p:ph idx="1"/>
          </p:nvPr>
        </p:nvSpPr>
        <p:spPr>
          <a:xfrm>
            <a:off x="2051720" y="2636912"/>
            <a:ext cx="6769100" cy="4033838"/>
          </a:xfrm>
        </p:spPr>
        <p:txBody>
          <a:bodyPr>
            <a:normAutofit/>
          </a:bodyPr>
          <a:lstStyle/>
          <a:p>
            <a:r>
              <a:rPr lang="fi-FI" altLang="fi-FI" sz="2400" b="1" dirty="0"/>
              <a:t>Jos ruoka ei sisällä riittävästi proteiineja, alkaa elimistö hajottaa lihaskudosta -&gt; haurastuminen</a:t>
            </a:r>
          </a:p>
          <a:p>
            <a:r>
              <a:rPr lang="fi-FI" altLang="fi-FI" sz="2400" b="1" dirty="0"/>
              <a:t>Liian vähäinen saanti heikentää yleiskuntoa ja lihaskuntoa</a:t>
            </a:r>
          </a:p>
          <a:p>
            <a:r>
              <a:rPr lang="fi-FI" altLang="fi-FI" sz="2400" b="1" dirty="0"/>
              <a:t>Heikentää vastustuskykyä</a:t>
            </a:r>
          </a:p>
          <a:p>
            <a:r>
              <a:rPr lang="fi-FI" altLang="fi-FI" sz="2400" b="1" dirty="0"/>
              <a:t>Ravintoaineiden imeytyminen heikkenee:</a:t>
            </a:r>
          </a:p>
          <a:p>
            <a:pPr lvl="1"/>
            <a:r>
              <a:rPr lang="fi-FI" altLang="fi-FI" b="1" dirty="0"/>
              <a:t>Suoliston kuljettajaproteiinit</a:t>
            </a:r>
          </a:p>
          <a:p>
            <a:pPr lvl="1"/>
            <a:r>
              <a:rPr lang="fi-FI" altLang="fi-FI" b="1" dirty="0"/>
              <a:t>D-vitamiinin kuljetus verenkierrossa</a:t>
            </a:r>
          </a:p>
          <a:p>
            <a:pPr lvl="1"/>
            <a:r>
              <a:rPr lang="fi-FI" altLang="fi-FI" b="1" dirty="0"/>
              <a:t>Ravintoaineiden imeytyminen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fi-FI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Miksi proteiinia, </a:t>
            </a:r>
            <a:br>
              <a:rPr lang="fi-FI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lihaa, kalaa, kanaa, munia, maitotuotteita niin paljon?</a:t>
            </a:r>
          </a:p>
        </p:txBody>
      </p:sp>
    </p:spTree>
    <p:extLst>
      <p:ext uri="{BB962C8B-B14F-4D97-AF65-F5344CB8AC3E}">
        <p14:creationId xmlns:p14="http://schemas.microsoft.com/office/powerpoint/2010/main" val="205414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509354"/>
              </p:ext>
            </p:extLst>
          </p:nvPr>
        </p:nvGraphicFramePr>
        <p:xfrm>
          <a:off x="1979713" y="4077072"/>
          <a:ext cx="6264522" cy="230426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2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42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Painonhallitsija 80 kg        Proteiinia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Kuntosalitreenaaja 85 kg       Proteiinia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Rasvaton maito, 3dl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10g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Rasvaton plusmaito, 6 dl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30g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Ruisleipä 3 palaa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8g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Täysjyväleipä 6 palaa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16g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5% juustoa 3 viipaletta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Juusto 6 viipaletta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12g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Keittokinkkua 3 viipaletta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Keittokinkku 6 viipaletta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12g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Broilerin rintaleike 160g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43g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Uunilohi 160g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31g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Rahkaa 2 dl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20g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Kanamuna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10g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Proteiinijuoma (</a:t>
                      </a:r>
                      <a:r>
                        <a:rPr lang="fi-FI" sz="1100" dirty="0" err="1">
                          <a:effectLst/>
                        </a:rPr>
                        <a:t>Profeel</a:t>
                      </a:r>
                      <a:r>
                        <a:rPr lang="fi-FI" sz="1100" dirty="0">
                          <a:effectLst/>
                        </a:rPr>
                        <a:t>)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20g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Rahkaa 2d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20g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 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Naudan file, 100g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20g</a:t>
                      </a:r>
                      <a:endParaRPr lang="fi-F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Proteiinia (1,4 g/painokilo)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110g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Proteiinia (1,7g/painokilo)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150g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578" name="Otsikk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067550" cy="568325"/>
          </a:xfrm>
        </p:spPr>
        <p:txBody>
          <a:bodyPr>
            <a:normAutofit/>
          </a:bodyPr>
          <a:lstStyle/>
          <a:p>
            <a:r>
              <a:rPr lang="fi-FI" altLang="fi-FI" b="1" dirty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Proteiinin saantisuositus</a:t>
            </a:r>
            <a:endParaRPr lang="fi-FI" altLang="fi-FI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621" name="Rectangle 1"/>
          <p:cNvSpPr>
            <a:spLocks noChangeArrowheads="1"/>
          </p:cNvSpPr>
          <p:nvPr/>
        </p:nvSpPr>
        <p:spPr bwMode="auto">
          <a:xfrm>
            <a:off x="368526" y="1052736"/>
            <a:ext cx="8356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fi-FI" sz="1800" dirty="0">
                <a:latin typeface="Arial" charset="0"/>
                <a:ea typeface="Calibri" pitchFamily="34" charset="0"/>
                <a:cs typeface="Times New Roman" pitchFamily="18" charset="0"/>
              </a:rPr>
              <a:t>Proteiinin normaalitarve on noin 1 gramma painokiloa kohden päivässä, eli 15-20 % kokonaisenergiasta. </a:t>
            </a:r>
          </a:p>
          <a:p>
            <a:pPr>
              <a:spcBef>
                <a:spcPct val="0"/>
              </a:spcBef>
            </a:pPr>
            <a:r>
              <a:rPr lang="fi-FI" altLang="fi-FI" sz="1800" dirty="0">
                <a:latin typeface="Arial" charset="0"/>
                <a:ea typeface="Calibri" pitchFamily="34" charset="0"/>
                <a:cs typeface="Times New Roman" pitchFamily="18" charset="0"/>
              </a:rPr>
              <a:t>Eri kohderyhmien tarve vaihtelee 1-2 gramman välillä/ painokilo.</a:t>
            </a:r>
          </a:p>
          <a:p>
            <a:pPr>
              <a:spcBef>
                <a:spcPct val="0"/>
              </a:spcBef>
            </a:pPr>
            <a:r>
              <a:rPr lang="fi-FI" altLang="fi-FI" sz="1800" dirty="0">
                <a:latin typeface="Arial" charset="0"/>
                <a:ea typeface="Calibri" pitchFamily="34" charset="0"/>
                <a:cs typeface="Times New Roman" pitchFamily="18" charset="0"/>
              </a:rPr>
              <a:t> Aktiiviliikkujat tarvitsevat  1,2 – 1,8 g/painokilo/vrk lihasten rakennusaineeksi</a:t>
            </a:r>
          </a:p>
          <a:p>
            <a:pPr>
              <a:spcBef>
                <a:spcPct val="0"/>
              </a:spcBef>
            </a:pPr>
            <a:r>
              <a:rPr lang="fi-FI" altLang="fi-FI" sz="1800" dirty="0">
                <a:latin typeface="Arial" charset="0"/>
                <a:ea typeface="Calibri" pitchFamily="34" charset="0"/>
                <a:cs typeface="Times New Roman" pitchFamily="18" charset="0"/>
              </a:rPr>
              <a:t>Painonhallinnassa proteiini estää lihasmassan menetystä laihdutuksen aikana ja ylläpitää kylläisyyttä pitkään</a:t>
            </a:r>
          </a:p>
          <a:p>
            <a:pPr>
              <a:spcBef>
                <a:spcPct val="0"/>
              </a:spcBef>
            </a:pPr>
            <a:r>
              <a:rPr lang="fi-FI" altLang="fi-FI" sz="1800" dirty="0">
                <a:latin typeface="Arial" charset="0"/>
                <a:ea typeface="Calibri" pitchFamily="34" charset="0"/>
                <a:cs typeface="Times New Roman" pitchFamily="18" charset="0"/>
              </a:rPr>
              <a:t>Ikäihmiset tarvitsevat 1,2 – 2 g proteiinia/painokilo, kuitenkin vähintään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 dirty="0">
                <a:latin typeface="Arial" charset="0"/>
                <a:ea typeface="Calibri" pitchFamily="34" charset="0"/>
                <a:cs typeface="Times New Roman" pitchFamily="18" charset="0"/>
              </a:rPr>
              <a:t>    80-100g proteiinia päivässä</a:t>
            </a:r>
          </a:p>
        </p:txBody>
      </p:sp>
    </p:spTree>
    <p:extLst>
      <p:ext uri="{BB962C8B-B14F-4D97-AF65-F5344CB8AC3E}">
        <p14:creationId xmlns:p14="http://schemas.microsoft.com/office/powerpoint/2010/main" val="627022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9713" y="1264975"/>
            <a:ext cx="8640763" cy="40338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b="1" dirty="0"/>
              <a:t>Proteiinin saantia ei kannata ylikorostaa ruokavaliossa</a:t>
            </a:r>
            <a:r>
              <a:rPr lang="fi-FI" dirty="0"/>
              <a:t>, sillä silloin ruokavaliosta voi tulla liian yksipuolinen ja muiden ravintoaineiden saanti jää riittämättömäksi. </a:t>
            </a:r>
          </a:p>
          <a:p>
            <a:pPr>
              <a:defRPr/>
            </a:pPr>
            <a:r>
              <a:rPr lang="fi-FI" dirty="0"/>
              <a:t>Proteiinin päivittäistä saantia ei kannata nostaa yli 3 g/painokilo. </a:t>
            </a:r>
          </a:p>
          <a:p>
            <a:pPr>
              <a:defRPr/>
            </a:pPr>
            <a:r>
              <a:rPr lang="fi-FI" dirty="0"/>
              <a:t>Liiallisella proteiininsaannilla on haitallisia vaikutuksia luustoon, munuaisiin, maksaan, veren rasva-arvoihin sekä verenpaineeseen.</a:t>
            </a:r>
          </a:p>
          <a:p>
            <a:pPr>
              <a:defRPr/>
            </a:pPr>
            <a:r>
              <a:rPr lang="fi-FI" dirty="0"/>
              <a:t>  Erittäin suurilla proteiinin saanneilla (&gt;4-5 </a:t>
            </a:r>
            <a:r>
              <a:rPr lang="fi-FI" dirty="0" err="1"/>
              <a:t>g/painokg/vrk</a:t>
            </a:r>
            <a:r>
              <a:rPr lang="fi-FI" dirty="0"/>
              <a:t>) munuaisten kyky erittää virtsa-ainetta eli ureaa ylittyy ja siten myrkyllistä ammoniakkia kertyy vereen. </a:t>
            </a:r>
          </a:p>
          <a:p>
            <a:pPr>
              <a:defRPr/>
            </a:pPr>
            <a:r>
              <a:rPr lang="fi-FI" dirty="0"/>
              <a:t>Liian korkeilla proteiininsaanneilla on haitallisia 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    vaikutuksia myös vastustuskykyyn. </a:t>
            </a:r>
          </a:p>
          <a:p>
            <a:pPr>
              <a:defRPr/>
            </a:pPr>
            <a:r>
              <a:rPr lang="fi-FI" dirty="0"/>
              <a:t>Liiallinen proteiini varastoituu rasvaksi.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25602" name="Otsikk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82638"/>
          </a:xfrm>
        </p:spPr>
        <p:txBody>
          <a:bodyPr>
            <a:normAutofit/>
          </a:bodyPr>
          <a:lstStyle/>
          <a:p>
            <a:r>
              <a:rPr lang="fi-FI" altLang="fi-FI" dirty="0">
                <a:solidFill>
                  <a:schemeClr val="tx1"/>
                </a:solidFill>
              </a:rPr>
              <a:t>Rahkaa, kanaa ja raejuustoa…..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16637"/>
            <a:ext cx="2304256" cy="25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545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8" y="620713"/>
            <a:ext cx="9145588" cy="1143000"/>
          </a:xfrm>
        </p:spPr>
        <p:txBody>
          <a:bodyPr/>
          <a:lstStyle/>
          <a:p>
            <a:pPr algn="l" eaLnBrk="1" hangingPunct="1"/>
            <a:r>
              <a:rPr lang="fi-FI" altLang="fi-FI" sz="3600" dirty="0">
                <a:solidFill>
                  <a:srgbClr val="FF0000"/>
                </a:solidFill>
              </a:rPr>
              <a:t>Terveyttä ylläpitävä ruokavalio</a:t>
            </a:r>
            <a:endParaRPr lang="en-GB" altLang="fi-FI" sz="3600" dirty="0">
              <a:solidFill>
                <a:srgbClr val="FF00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460058"/>
            <a:ext cx="8640763" cy="4176713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en-GB" altLang="fi-FI" sz="2800" dirty="0"/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en-GB" altLang="fi-FI" sz="2800" dirty="0" err="1"/>
              <a:t>Sisältää</a:t>
            </a:r>
            <a:r>
              <a:rPr lang="en-GB" altLang="fi-FI" sz="2800" dirty="0"/>
              <a:t> </a:t>
            </a:r>
            <a:r>
              <a:rPr lang="en-GB" altLang="fi-FI" sz="2800" dirty="0" err="1"/>
              <a:t>riittävästi</a:t>
            </a:r>
            <a:r>
              <a:rPr lang="en-GB" altLang="fi-FI" sz="2800" dirty="0"/>
              <a:t> D-</a:t>
            </a:r>
            <a:r>
              <a:rPr lang="en-GB" altLang="fi-FI" sz="2800" dirty="0" err="1"/>
              <a:t>vitamiinia</a:t>
            </a:r>
            <a:endParaRPr lang="en-GB" altLang="fi-FI" sz="1800" dirty="0"/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092575"/>
            <a:ext cx="2651125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04290"/>
            <a:ext cx="3495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3284538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938588"/>
            <a:ext cx="10604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20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dvitamiinietuJI3010_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85825"/>
            <a:ext cx="32035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89111" y="404664"/>
            <a:ext cx="6553101" cy="35283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b="1" dirty="0">
                <a:solidFill>
                  <a:srgbClr val="FF0000"/>
                </a:solidFill>
              </a:rPr>
              <a:t>Kaikille yli 60-vuotiaille </a:t>
            </a:r>
            <a:r>
              <a:rPr lang="fi-FI" altLang="fi-FI" sz="2400" b="1" dirty="0">
                <a:solidFill>
                  <a:srgbClr val="FF0000"/>
                </a:solidFill>
              </a:rPr>
              <a:t>D-vitamiinilisä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b="1" dirty="0">
                <a:solidFill>
                  <a:srgbClr val="FF0000"/>
                </a:solidFill>
              </a:rPr>
              <a:t>20 mikrogrammaa valmisteena ympäri vuoden 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	     </a:t>
            </a:r>
            <a:r>
              <a:rPr lang="fi-FI" altLang="fi-FI" sz="1400" dirty="0"/>
              <a:t>Ravitsemussuositus ikääntyneille 2010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60648"/>
            <a:ext cx="4546600" cy="504825"/>
          </a:xfrm>
        </p:spPr>
        <p:txBody>
          <a:bodyPr/>
          <a:lstStyle/>
          <a:p>
            <a:pPr eaLnBrk="1" hangingPunct="1"/>
            <a:r>
              <a:rPr lang="fi-FI" altLang="fi-FI" sz="2400" b="1" dirty="0"/>
              <a:t>Suositus</a:t>
            </a:r>
          </a:p>
        </p:txBody>
      </p:sp>
      <p:sp>
        <p:nvSpPr>
          <p:cNvPr id="14341" name="Oval 4"/>
          <p:cNvSpPr>
            <a:spLocks noChangeArrowheads="1"/>
          </p:cNvSpPr>
          <p:nvPr/>
        </p:nvSpPr>
        <p:spPr bwMode="auto">
          <a:xfrm>
            <a:off x="107950" y="980728"/>
            <a:ext cx="7560394" cy="266429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23528" y="4051955"/>
            <a:ext cx="85693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altLang="fi-FI" sz="2000" dirty="0"/>
              <a:t> </a:t>
            </a:r>
            <a:r>
              <a:rPr lang="fi-FI" altLang="fi-FI" sz="2400" dirty="0"/>
              <a:t> Ikääntymisen myötä D-vitamiinin muodostuminen iholla,</a:t>
            </a:r>
          </a:p>
          <a:p>
            <a:pPr eaLnBrk="1" hangingPunct="1"/>
            <a:r>
              <a:rPr lang="fi-FI" altLang="fi-FI" sz="2400" dirty="0"/>
              <a:t>   imeytyminen ravinnosta ja aineenvaihdunta elimistössä </a:t>
            </a:r>
          </a:p>
          <a:p>
            <a:pPr eaLnBrk="1" hangingPunct="1"/>
            <a:r>
              <a:rPr lang="fi-FI" altLang="fi-FI" sz="2400" dirty="0"/>
              <a:t>   heikkenevät</a:t>
            </a:r>
          </a:p>
          <a:p>
            <a:pPr eaLnBrk="1" hangingPunct="1">
              <a:buFontTx/>
              <a:buChar char="•"/>
            </a:pPr>
            <a:r>
              <a:rPr lang="fi-FI" altLang="fi-FI" sz="2400" dirty="0"/>
              <a:t> Tutkimusnäyttöä siitä, että 20 </a:t>
            </a:r>
            <a:r>
              <a:rPr lang="fi-FI" altLang="fi-FI" sz="2400" dirty="0" err="1"/>
              <a:t>ug</a:t>
            </a:r>
            <a:r>
              <a:rPr lang="fi-FI" altLang="fi-FI" sz="2400" dirty="0"/>
              <a:t> D-vitamiinia päivässä </a:t>
            </a:r>
          </a:p>
          <a:p>
            <a:pPr eaLnBrk="1" hangingPunct="1"/>
            <a:r>
              <a:rPr lang="fi-FI" altLang="fi-FI" sz="2400" dirty="0"/>
              <a:t>   ehkäisee iäkkäiden kaatumisia ja murtumia</a:t>
            </a:r>
          </a:p>
        </p:txBody>
      </p:sp>
    </p:spTree>
    <p:extLst>
      <p:ext uri="{BB962C8B-B14F-4D97-AF65-F5344CB8AC3E}">
        <p14:creationId xmlns:p14="http://schemas.microsoft.com/office/powerpoint/2010/main" val="1835685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60648"/>
            <a:ext cx="8640762" cy="4176713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en-GB" altLang="fi-FI" sz="2800" dirty="0"/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en-GB" altLang="fi-FI" sz="2800" dirty="0" err="1"/>
              <a:t>Sisältää</a:t>
            </a:r>
            <a:r>
              <a:rPr lang="en-GB" altLang="fi-FI" sz="2800" dirty="0"/>
              <a:t> </a:t>
            </a:r>
            <a:r>
              <a:rPr lang="en-GB" altLang="fi-FI" sz="2800" dirty="0" err="1"/>
              <a:t>monipuolisesti</a:t>
            </a:r>
            <a:r>
              <a:rPr lang="en-GB" altLang="fi-FI" sz="2800" dirty="0"/>
              <a:t> </a:t>
            </a:r>
            <a:r>
              <a:rPr lang="en-GB" altLang="fi-FI" sz="2800" dirty="0" err="1"/>
              <a:t>ravintokuituja</a:t>
            </a:r>
            <a:endParaRPr lang="fi-FI" altLang="fi-FI" sz="24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0" y="4005064"/>
            <a:ext cx="338455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00" y="3861048"/>
            <a:ext cx="345757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672"/>
            <a:ext cx="9334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93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9" y="369402"/>
            <a:ext cx="897594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17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isällön paikkamerkki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256212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400" dirty="0"/>
              <a:t>Suolistomikrobit ja erityisesti </a:t>
            </a:r>
            <a:r>
              <a:rPr lang="fi-FI" altLang="fi-FI" sz="2400" dirty="0" err="1"/>
              <a:t>mikrobiston</a:t>
            </a:r>
            <a:r>
              <a:rPr lang="fi-FI" altLang="fi-FI" sz="2400" dirty="0"/>
              <a:t> monimuotoisuus näyttävät olevan tärkeitä aivoille koko eliniän.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400" dirty="0"/>
              <a:t>Ravintokuidun rakenteet, sidokset, sokerit ja orgaaniset hapot edistävät mikrobien kasvua.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400" dirty="0"/>
              <a:t>Kasviskuitu (kasvikset, vihannekset, hedelmät) säätelee ravintoaineiden imeytymistä ja suolistohormonien eritystä.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400" dirty="0"/>
              <a:t>Suolistohormonit vaikuttavat kylläisyyden lisäksi ruoansulatuskanavan uusiutumiseen ja näin ylläpitävät ravintoaineiden imeytymistä koko eliniän.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400" dirty="0"/>
              <a:t>Suolistohormonit vaikuttavat myös muiden kudosten, </a:t>
            </a:r>
            <a:r>
              <a:rPr lang="fi-FI" altLang="fi-FI" sz="2400" dirty="0" err="1"/>
              <a:t>mukaanlukien</a:t>
            </a:r>
            <a:r>
              <a:rPr lang="fi-FI" altLang="fi-FI" sz="2400" dirty="0"/>
              <a:t> aivojen, uusiutumiseen.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400" b="1" dirty="0"/>
              <a:t>Monipuolinen kasvikuidun saanti saattaakin olla tärkeä vanhuuden anoreksian ja aivojen rappeutumisen ehkäisijä.</a:t>
            </a:r>
          </a:p>
        </p:txBody>
      </p:sp>
      <p:sp>
        <p:nvSpPr>
          <p:cNvPr id="36867" name="Tekstiruutu 1"/>
          <p:cNvSpPr txBox="1">
            <a:spLocks noChangeArrowheads="1"/>
          </p:cNvSpPr>
          <p:nvPr/>
        </p:nvSpPr>
        <p:spPr bwMode="auto">
          <a:xfrm>
            <a:off x="569913" y="377825"/>
            <a:ext cx="417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fi-FI" sz="2800" dirty="0">
                <a:solidFill>
                  <a:srgbClr val="726056"/>
                </a:solidFill>
                <a:latin typeface="Arial" charset="0"/>
                <a:cs typeface="Arial" charset="0"/>
              </a:rPr>
              <a:t>SUOLISTOMIKROBIT</a:t>
            </a:r>
          </a:p>
        </p:txBody>
      </p:sp>
    </p:spTree>
    <p:extLst>
      <p:ext uri="{BB962C8B-B14F-4D97-AF65-F5344CB8AC3E}">
        <p14:creationId xmlns:p14="http://schemas.microsoft.com/office/powerpoint/2010/main" val="151952585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isällön paikkamerkki 4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4572000"/>
          </a:xfrm>
        </p:spPr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400" dirty="0"/>
              <a:t>Kaasua synnyttävässä prosessissa syntyy suolisto- ja kokonaisterveyttä edistäviä </a:t>
            </a:r>
            <a:r>
              <a:rPr lang="fi-FI" altLang="fi-FI" sz="2400" i="1" dirty="0" err="1"/>
              <a:t>lyhytketjuisia</a:t>
            </a:r>
            <a:r>
              <a:rPr lang="fi-FI" altLang="fi-FI" sz="2400" i="1" dirty="0"/>
              <a:t> rasvahappoja</a:t>
            </a:r>
            <a:r>
              <a:rPr lang="fi-FI" altLang="fi-FI" sz="2400" dirty="0"/>
              <a:t> 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fi-FI" altLang="fi-FI" sz="2400" dirty="0"/>
              <a:t>    (Short Chain </a:t>
            </a:r>
            <a:r>
              <a:rPr lang="fi-FI" altLang="fi-FI" sz="2400" dirty="0" err="1"/>
              <a:t>Fatty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Acids</a:t>
            </a:r>
            <a:r>
              <a:rPr lang="fi-FI" altLang="fi-FI" sz="2400" dirty="0"/>
              <a:t>, SCFA). 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i-FI" altLang="fi-FI" sz="2400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400" dirty="0"/>
              <a:t>Niitä syntyy, kun hyvät </a:t>
            </a:r>
            <a:r>
              <a:rPr lang="fi-FI" altLang="fi-FI" sz="2400" dirty="0" err="1"/>
              <a:t>bakterit</a:t>
            </a:r>
            <a:r>
              <a:rPr lang="fi-FI" altLang="fi-FI" sz="2400" dirty="0"/>
              <a:t> syövät ruuakseen imeytymättömiä (fermentoituvia) hiilihydraatteja. Samalla syntyy  sivutuotteena kaasuja eli vetyä (H</a:t>
            </a:r>
            <a:r>
              <a:rPr lang="fi-FI" altLang="fi-FI" sz="2400" baseline="-25000" dirty="0"/>
              <a:t>2</a:t>
            </a:r>
            <a:r>
              <a:rPr lang="fi-FI" altLang="fi-FI" sz="2400" dirty="0"/>
              <a:t>), hiilidioksidia (CO</a:t>
            </a:r>
            <a:r>
              <a:rPr lang="fi-FI" altLang="fi-FI" sz="2400" baseline="-25000" dirty="0"/>
              <a:t>2</a:t>
            </a:r>
            <a:r>
              <a:rPr lang="fi-FI" altLang="fi-FI" sz="2400" dirty="0"/>
              <a:t>) ja metaania (CH</a:t>
            </a:r>
            <a:r>
              <a:rPr lang="fi-FI" altLang="fi-FI" sz="2400" baseline="-25000" dirty="0"/>
              <a:t>4</a:t>
            </a:r>
            <a:r>
              <a:rPr lang="fi-FI" altLang="fi-FI" sz="2400" dirty="0"/>
              <a:t>).</a:t>
            </a:r>
          </a:p>
          <a:p>
            <a:pPr lvl="1" indent="0" fontAlgn="auto">
              <a:spcAft>
                <a:spcPts val="0"/>
              </a:spcAft>
              <a:buFontTx/>
              <a:buNone/>
              <a:defRPr/>
            </a:pPr>
            <a:endParaRPr lang="fi-FI" altLang="fi-FI" sz="24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400" dirty="0" err="1"/>
              <a:t>Lyhytketjuisia</a:t>
            </a:r>
            <a:r>
              <a:rPr lang="fi-FI" altLang="fi-FI" sz="2400" dirty="0"/>
              <a:t> terveydelle tärkeitä suolistossa syntyviä rasvahappoja, tai tarkemmin niiden suoloja,  ovat </a:t>
            </a:r>
            <a:r>
              <a:rPr lang="fi-FI" altLang="fi-FI" sz="2400" i="1" dirty="0"/>
              <a:t>asetaatti, </a:t>
            </a:r>
            <a:r>
              <a:rPr lang="fi-FI" altLang="fi-FI" sz="2400" i="1" dirty="0" err="1"/>
              <a:t>propionaatti</a:t>
            </a:r>
            <a:r>
              <a:rPr lang="fi-FI" altLang="fi-FI" sz="2400" i="1" dirty="0"/>
              <a:t> </a:t>
            </a:r>
            <a:r>
              <a:rPr lang="fi-FI" altLang="fi-FI" sz="2400" dirty="0"/>
              <a:t>ja erityisesti</a:t>
            </a:r>
            <a:r>
              <a:rPr lang="fi-FI" altLang="fi-FI" sz="2400" i="1" dirty="0"/>
              <a:t> </a:t>
            </a:r>
            <a:r>
              <a:rPr lang="fi-FI" altLang="fi-FI" sz="2400" i="1" dirty="0" err="1"/>
              <a:t>butyraatti</a:t>
            </a:r>
            <a:r>
              <a:rPr lang="fi-FI" altLang="fi-FI" sz="2400" dirty="0"/>
              <a:t>. </a:t>
            </a:r>
            <a:r>
              <a:rPr lang="fi-FI" altLang="fi-FI" sz="2400" dirty="0" err="1"/>
              <a:t>Lyhytketjuisilla</a:t>
            </a:r>
            <a:r>
              <a:rPr lang="fi-FI" altLang="fi-FI" sz="2400" dirty="0"/>
              <a:t> rasvahapoilla on kokeellisissa tutkimuksissa </a:t>
            </a:r>
            <a:r>
              <a:rPr lang="fi-FI" altLang="fi-FI" sz="2400" b="1" u="sng" dirty="0" err="1"/>
              <a:t>diabeetestä</a:t>
            </a:r>
            <a:r>
              <a:rPr lang="fi-FI" altLang="fi-FI" sz="2400" b="1" u="sng" dirty="0"/>
              <a:t>, syöpää, infektioita ja suolistoinflammaatiota </a:t>
            </a:r>
            <a:r>
              <a:rPr lang="fi-FI" altLang="fi-FI" sz="2400" dirty="0"/>
              <a:t>estävää vaikutusta. Ne myös auttavat suoliston pintaa uusiutumaan ja pysymään terveenä.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altLang="fi-FI" dirty="0"/>
          </a:p>
        </p:txBody>
      </p:sp>
      <p:sp>
        <p:nvSpPr>
          <p:cNvPr id="37891" name="Tekstiruutu 1"/>
          <p:cNvSpPr txBox="1">
            <a:spLocks noChangeArrowheads="1"/>
          </p:cNvSpPr>
          <p:nvPr/>
        </p:nvSpPr>
        <p:spPr bwMode="auto">
          <a:xfrm>
            <a:off x="179388" y="333375"/>
            <a:ext cx="7559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fi-FI" sz="2800" b="1" dirty="0">
                <a:solidFill>
                  <a:srgbClr val="726056"/>
                </a:solidFill>
                <a:latin typeface="Arial" charset="0"/>
                <a:cs typeface="Arial" charset="0"/>
              </a:rPr>
              <a:t>Bakteerikäymisen aiheuttamat suolistokaasut</a:t>
            </a:r>
          </a:p>
        </p:txBody>
      </p:sp>
    </p:spTree>
    <p:extLst>
      <p:ext uri="{BB962C8B-B14F-4D97-AF65-F5344CB8AC3E}">
        <p14:creationId xmlns:p14="http://schemas.microsoft.com/office/powerpoint/2010/main" val="19201701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dirty="0"/>
              <a:t>Kokonaisuus ratkaisee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3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351625"/>
      </p:ext>
    </p:extLst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Lyhytketjuisten</a:t>
            </a:r>
            <a:r>
              <a:rPr lang="fi-FI" dirty="0"/>
              <a:t> sokereiden saantilähteet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849319" cy="35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98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Syödäänkö nälkään vaiko mielialaan?</a:t>
            </a:r>
            <a:br>
              <a:rPr lang="fi-FI" dirty="0"/>
            </a:br>
            <a:r>
              <a:rPr lang="fi-FI" dirty="0"/>
              <a:t>Vararengas ja hormonit?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870222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24039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at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3136"/>
            <a:ext cx="29416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algn="l" eaLnBrk="1" hangingPunct="1"/>
            <a:r>
              <a:rPr lang="fi-FI" altLang="fi-FI" sz="2800" dirty="0">
                <a:solidFill>
                  <a:srgbClr val="FF0000"/>
                </a:solidFill>
              </a:rPr>
              <a:t>Terveyttä ylläpitävä ruokavalio =</a:t>
            </a:r>
            <a:endParaRPr lang="en-GB" altLang="fi-FI" sz="2800" dirty="0">
              <a:solidFill>
                <a:srgbClr val="FF0000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7338"/>
            <a:ext cx="8640762" cy="4176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Sisältää riittävästi energiaa ja proteiinia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Sisältää rasvattomia ja vähärasvaisia maitovalmisteita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i-FI" sz="2400" dirty="0" err="1"/>
              <a:t>Sisältää</a:t>
            </a:r>
            <a:r>
              <a:rPr lang="en-GB" altLang="fi-FI" sz="2400" dirty="0"/>
              <a:t> </a:t>
            </a:r>
            <a:r>
              <a:rPr lang="en-GB" altLang="fi-FI" sz="2400" dirty="0" err="1"/>
              <a:t>viikottain</a:t>
            </a:r>
            <a:r>
              <a:rPr lang="en-GB" altLang="fi-FI" sz="2400" dirty="0"/>
              <a:t> 2-3 kala-</a:t>
            </a:r>
            <a:r>
              <a:rPr lang="en-GB" altLang="fi-FI" sz="2400" dirty="0" err="1"/>
              <a:t>ateriaa</a:t>
            </a:r>
            <a:endParaRPr lang="en-GB" altLang="fi-FI" sz="2400" dirty="0"/>
          </a:p>
          <a:p>
            <a:pPr lvl="1" eaLnBrk="1" hangingPunct="1">
              <a:lnSpc>
                <a:spcPct val="90000"/>
              </a:lnSpc>
            </a:pPr>
            <a:r>
              <a:rPr lang="en-GB" altLang="fi-FI" sz="2400" dirty="0" err="1"/>
              <a:t>Riittävästi</a:t>
            </a:r>
            <a:r>
              <a:rPr lang="en-GB" altLang="fi-FI" sz="2400" dirty="0"/>
              <a:t> D-</a:t>
            </a:r>
            <a:r>
              <a:rPr lang="en-GB" altLang="fi-FI" sz="2400" dirty="0" err="1"/>
              <a:t>vitamiinia</a:t>
            </a:r>
            <a:r>
              <a:rPr lang="en-GB" altLang="fi-FI" sz="2400" dirty="0"/>
              <a:t>, </a:t>
            </a:r>
            <a:r>
              <a:rPr lang="en-GB" altLang="fi-FI" sz="2400" dirty="0" err="1"/>
              <a:t>hyvää</a:t>
            </a:r>
            <a:r>
              <a:rPr lang="en-GB" altLang="fi-FI" sz="2400" dirty="0"/>
              <a:t> </a:t>
            </a:r>
            <a:r>
              <a:rPr lang="en-GB" altLang="fi-FI" sz="2400" dirty="0" err="1"/>
              <a:t>proteiinia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ja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rasvahappoja</a:t>
            </a:r>
            <a:endParaRPr lang="en-GB" altLang="fi-FI" sz="2400" dirty="0"/>
          </a:p>
          <a:p>
            <a:pPr eaLnBrk="1" hangingPunct="1">
              <a:lnSpc>
                <a:spcPct val="90000"/>
              </a:lnSpc>
            </a:pPr>
            <a:r>
              <a:rPr lang="en-GB" altLang="fi-FI" sz="2400" dirty="0" err="1"/>
              <a:t>Sisältää</a:t>
            </a:r>
            <a:r>
              <a:rPr lang="en-GB" altLang="fi-FI" sz="2400" dirty="0"/>
              <a:t> </a:t>
            </a:r>
            <a:r>
              <a:rPr lang="en-GB" altLang="fi-FI" sz="2400" dirty="0" err="1"/>
              <a:t>joka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aterialla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jotain</a:t>
            </a:r>
            <a:r>
              <a:rPr lang="en-GB" altLang="fi-FI" sz="2400" dirty="0"/>
              <a:t> </a:t>
            </a:r>
            <a:r>
              <a:rPr lang="en-GB" altLang="fi-FI" sz="2400" dirty="0" err="1"/>
              <a:t>kasvista</a:t>
            </a:r>
            <a:r>
              <a:rPr lang="en-GB" altLang="fi-FI" sz="2400" dirty="0"/>
              <a:t>, </a:t>
            </a:r>
            <a:r>
              <a:rPr lang="en-GB" altLang="fi-FI" sz="2400" dirty="0" err="1"/>
              <a:t>marjaa</a:t>
            </a:r>
            <a:r>
              <a:rPr lang="en-GB" altLang="fi-FI" sz="2400" dirty="0"/>
              <a:t> tai </a:t>
            </a:r>
            <a:r>
              <a:rPr lang="en-GB" altLang="fi-FI" sz="2400" dirty="0" err="1"/>
              <a:t>hedelmää</a:t>
            </a:r>
            <a:endParaRPr lang="en-GB" altLang="fi-FI" sz="2400" dirty="0"/>
          </a:p>
          <a:p>
            <a:pPr lvl="1" eaLnBrk="1" hangingPunct="1">
              <a:lnSpc>
                <a:spcPct val="90000"/>
              </a:lnSpc>
            </a:pPr>
            <a:r>
              <a:rPr lang="en-GB" altLang="fi-FI" sz="2400" dirty="0" err="1"/>
              <a:t>Ennaltaehkäisee</a:t>
            </a:r>
            <a:r>
              <a:rPr lang="en-GB" altLang="fi-FI" sz="2400" dirty="0"/>
              <a:t> </a:t>
            </a:r>
            <a:r>
              <a:rPr lang="en-GB" altLang="fi-FI" sz="2400" dirty="0" err="1"/>
              <a:t>dementiaa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ja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parantaa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ravintoaineiden</a:t>
            </a:r>
            <a:r>
              <a:rPr lang="en-GB" altLang="fi-FI" sz="2400" dirty="0"/>
              <a:t> </a:t>
            </a:r>
            <a:r>
              <a:rPr lang="en-GB" altLang="fi-FI" sz="2400" dirty="0" err="1"/>
              <a:t>imeytymistä</a:t>
            </a:r>
            <a:endParaRPr lang="en-GB" altLang="fi-FI" sz="2400" dirty="0"/>
          </a:p>
          <a:p>
            <a:pPr eaLnBrk="1" hangingPunct="1">
              <a:lnSpc>
                <a:spcPct val="90000"/>
              </a:lnSpc>
            </a:pPr>
            <a:r>
              <a:rPr lang="en-GB" altLang="fi-FI" sz="2400" dirty="0" err="1"/>
              <a:t>Sisältää</a:t>
            </a:r>
            <a:r>
              <a:rPr lang="en-GB" altLang="fi-FI" sz="2400" dirty="0"/>
              <a:t> </a:t>
            </a:r>
            <a:r>
              <a:rPr lang="en-GB" altLang="fi-FI" sz="2400" dirty="0" err="1"/>
              <a:t>kasvirasvan</a:t>
            </a:r>
            <a:endParaRPr lang="en-GB" altLang="fi-FI" sz="2400" dirty="0"/>
          </a:p>
          <a:p>
            <a:pPr eaLnBrk="1" hangingPunct="1">
              <a:lnSpc>
                <a:spcPct val="90000"/>
              </a:lnSpc>
            </a:pPr>
            <a:r>
              <a:rPr lang="en-GB" altLang="fi-FI" sz="2400" dirty="0"/>
              <a:t>On </a:t>
            </a:r>
            <a:r>
              <a:rPr lang="en-GB" altLang="fi-FI" sz="2400" dirty="0" err="1"/>
              <a:t>vähäsuolainen</a:t>
            </a:r>
            <a:endParaRPr lang="en-GB" altLang="fi-FI" sz="2400" dirty="0"/>
          </a:p>
          <a:p>
            <a:pPr eaLnBrk="1" hangingPunct="1">
              <a:lnSpc>
                <a:spcPct val="90000"/>
              </a:lnSpc>
            </a:pPr>
            <a:endParaRPr lang="en-GB" altLang="fi-FI" sz="1800" dirty="0"/>
          </a:p>
        </p:txBody>
      </p:sp>
    </p:spTree>
    <p:extLst>
      <p:ext uri="{BB962C8B-B14F-4D97-AF65-F5344CB8AC3E}">
        <p14:creationId xmlns:p14="http://schemas.microsoft.com/office/powerpoint/2010/main" val="2796056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71" y="484809"/>
            <a:ext cx="40576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964921">
            <a:off x="2708612" y="570745"/>
            <a:ext cx="3960002" cy="1143000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65376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uokaaviosymboli: Viive 13"/>
          <p:cNvSpPr/>
          <p:nvPr/>
        </p:nvSpPr>
        <p:spPr>
          <a:xfrm rot="16200000">
            <a:off x="3863182" y="2072481"/>
            <a:ext cx="1417638" cy="7775575"/>
          </a:xfrm>
          <a:prstGeom prst="flowChartDelay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108075"/>
            <a:ext cx="66675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 rot="21446165">
            <a:off x="4143375" y="5149850"/>
            <a:ext cx="2881313" cy="573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 rot="403608">
            <a:off x="2119313" y="5106988"/>
            <a:ext cx="208280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10246" name="Tekstiruutu 5"/>
          <p:cNvSpPr txBox="1">
            <a:spLocks noChangeArrowheads="1"/>
          </p:cNvSpPr>
          <p:nvPr/>
        </p:nvSpPr>
        <p:spPr bwMode="auto">
          <a:xfrm>
            <a:off x="4583113" y="5251450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>
                <a:solidFill>
                  <a:srgbClr val="292934"/>
                </a:solidFill>
                <a:cs typeface="Arial" charset="0"/>
              </a:rPr>
              <a:t>kasvikset</a:t>
            </a:r>
          </a:p>
        </p:txBody>
      </p:sp>
      <p:sp>
        <p:nvSpPr>
          <p:cNvPr id="10247" name="Tekstiruutu 7"/>
          <p:cNvSpPr txBox="1">
            <a:spLocks noChangeArrowheads="1"/>
          </p:cNvSpPr>
          <p:nvPr/>
        </p:nvSpPr>
        <p:spPr bwMode="auto">
          <a:xfrm>
            <a:off x="2274888" y="5186363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>
                <a:solidFill>
                  <a:srgbClr val="292934"/>
                </a:solidFill>
                <a:cs typeface="Arial" charset="0"/>
              </a:rPr>
              <a:t>kasvikset</a:t>
            </a:r>
          </a:p>
        </p:txBody>
      </p:sp>
      <p:sp>
        <p:nvSpPr>
          <p:cNvPr id="10248" name="Tekstiruutu 6"/>
          <p:cNvSpPr txBox="1">
            <a:spLocks noChangeArrowheads="1"/>
          </p:cNvSpPr>
          <p:nvPr/>
        </p:nvSpPr>
        <p:spPr bwMode="auto">
          <a:xfrm>
            <a:off x="4411663" y="2163763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>
                <a:solidFill>
                  <a:srgbClr val="292934"/>
                </a:solidFill>
                <a:cs typeface="Arial" charset="0"/>
              </a:rPr>
              <a:t>proteiini</a:t>
            </a:r>
          </a:p>
        </p:txBody>
      </p:sp>
      <p:sp>
        <p:nvSpPr>
          <p:cNvPr id="10249" name="Tekstiruutu 8"/>
          <p:cNvSpPr txBox="1">
            <a:spLocks noChangeArrowheads="1"/>
          </p:cNvSpPr>
          <p:nvPr/>
        </p:nvSpPr>
        <p:spPr bwMode="auto">
          <a:xfrm>
            <a:off x="2628900" y="2986088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>
                <a:solidFill>
                  <a:srgbClr val="292934"/>
                </a:solidFill>
                <a:cs typeface="Arial" charset="0"/>
              </a:rPr>
              <a:t>rasvat</a:t>
            </a:r>
          </a:p>
        </p:txBody>
      </p:sp>
      <p:sp>
        <p:nvSpPr>
          <p:cNvPr id="10250" name="Tekstiruutu 9"/>
          <p:cNvSpPr txBox="1">
            <a:spLocks noChangeArrowheads="1"/>
          </p:cNvSpPr>
          <p:nvPr/>
        </p:nvSpPr>
        <p:spPr bwMode="auto">
          <a:xfrm>
            <a:off x="4411663" y="4386263"/>
            <a:ext cx="216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>
                <a:solidFill>
                  <a:srgbClr val="292934"/>
                </a:solidFill>
                <a:cs typeface="Arial" charset="0"/>
              </a:rPr>
              <a:t>Vitamiinit/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>
                <a:solidFill>
                  <a:srgbClr val="292934"/>
                </a:solidFill>
                <a:cs typeface="Arial" charset="0"/>
              </a:rPr>
              <a:t>kivennäisaineet</a:t>
            </a:r>
          </a:p>
        </p:txBody>
      </p:sp>
      <p:sp>
        <p:nvSpPr>
          <p:cNvPr id="10251" name="Tekstiruutu 10"/>
          <p:cNvSpPr txBox="1">
            <a:spLocks noChangeArrowheads="1"/>
          </p:cNvSpPr>
          <p:nvPr/>
        </p:nvSpPr>
        <p:spPr bwMode="auto">
          <a:xfrm>
            <a:off x="2538413" y="4508500"/>
            <a:ext cx="1403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2000" b="1">
                <a:solidFill>
                  <a:srgbClr val="292934"/>
                </a:solidFill>
                <a:cs typeface="Arial" charset="0"/>
              </a:rPr>
              <a:t>hormonit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dirty="0"/>
              <a:t>Kokonaisuus ratkaisee</a:t>
            </a:r>
          </a:p>
        </p:txBody>
      </p:sp>
      <p:sp>
        <p:nvSpPr>
          <p:cNvPr id="10253" name="Tekstiruutu 14"/>
          <p:cNvSpPr txBox="1">
            <a:spLocks noChangeArrowheads="1"/>
          </p:cNvSpPr>
          <p:nvPr/>
        </p:nvSpPr>
        <p:spPr bwMode="auto">
          <a:xfrm>
            <a:off x="2679700" y="5949950"/>
            <a:ext cx="4367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2800">
                <a:solidFill>
                  <a:srgbClr val="FFFFFF"/>
                </a:solidFill>
                <a:cs typeface="Arial" charset="0"/>
              </a:rPr>
              <a:t>Liikunta ja lihashuolto</a:t>
            </a:r>
          </a:p>
        </p:txBody>
      </p:sp>
    </p:spTree>
    <p:extLst>
      <p:ext uri="{BB962C8B-B14F-4D97-AF65-F5344CB8AC3E}">
        <p14:creationId xmlns:p14="http://schemas.microsoft.com/office/powerpoint/2010/main" val="589284146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24662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368425"/>
            <a:ext cx="7651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196975"/>
            <a:ext cx="1439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kstiruutu 2"/>
          <p:cNvSpPr txBox="1">
            <a:spLocks noChangeArrowheads="1"/>
          </p:cNvSpPr>
          <p:nvPr/>
        </p:nvSpPr>
        <p:spPr bwMode="auto">
          <a:xfrm>
            <a:off x="573088" y="889000"/>
            <a:ext cx="313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1400"/>
              <a:t>Kaurapuuro veteen 90 kcal, 2.6g prot</a:t>
            </a:r>
          </a:p>
        </p:txBody>
      </p:sp>
      <p:sp>
        <p:nvSpPr>
          <p:cNvPr id="4" name="Suorakulmio 3"/>
          <p:cNvSpPr/>
          <p:nvPr/>
        </p:nvSpPr>
        <p:spPr>
          <a:xfrm rot="20651652">
            <a:off x="4527550" y="1916113"/>
            <a:ext cx="1412875" cy="43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5972175" y="4076700"/>
            <a:ext cx="903288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8200" name="Tekstiruutu 7"/>
          <p:cNvSpPr txBox="1">
            <a:spLocks noChangeArrowheads="1"/>
          </p:cNvSpPr>
          <p:nvPr/>
        </p:nvSpPr>
        <p:spPr bwMode="auto">
          <a:xfrm>
            <a:off x="4943475" y="817563"/>
            <a:ext cx="3008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1400"/>
              <a:t>Peruna 2kpl 100kcal, 2.0g prot</a:t>
            </a:r>
          </a:p>
          <a:p>
            <a:pPr eaLnBrk="1" hangingPunct="1"/>
            <a:r>
              <a:rPr lang="fi-FI" altLang="fi-FI" sz="1400"/>
              <a:t>Lihamureke 300kcal, 17.4g prot</a:t>
            </a:r>
          </a:p>
        </p:txBody>
      </p:sp>
      <p:sp>
        <p:nvSpPr>
          <p:cNvPr id="8201" name="Tekstiruutu 8"/>
          <p:cNvSpPr txBox="1">
            <a:spLocks noChangeArrowheads="1"/>
          </p:cNvSpPr>
          <p:nvPr/>
        </p:nvSpPr>
        <p:spPr bwMode="auto">
          <a:xfrm>
            <a:off x="817563" y="5418138"/>
            <a:ext cx="2592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1400"/>
              <a:t>Pullaviipale 85 kcal, 2.2g prot</a:t>
            </a:r>
          </a:p>
        </p:txBody>
      </p:sp>
      <p:sp>
        <p:nvSpPr>
          <p:cNvPr id="8202" name="Tekstiruutu 9"/>
          <p:cNvSpPr txBox="1">
            <a:spLocks noChangeArrowheads="1"/>
          </p:cNvSpPr>
          <p:nvPr/>
        </p:nvSpPr>
        <p:spPr bwMode="auto">
          <a:xfrm>
            <a:off x="5508625" y="5608638"/>
            <a:ext cx="280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1400"/>
              <a:t>Mandariini 2x 50kcal</a:t>
            </a:r>
          </a:p>
          <a:p>
            <a:pPr eaLnBrk="1" hangingPunct="1"/>
            <a:r>
              <a:rPr lang="fi-FI" altLang="fi-FI" sz="1400"/>
              <a:t>hiivaleipä 2x 120 kcal, 3.8g prot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017838" y="3663950"/>
            <a:ext cx="2633662" cy="1754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i-FI" b="1" dirty="0"/>
              <a:t>Energiaa yht. 745 kcal</a:t>
            </a:r>
          </a:p>
          <a:p>
            <a:pPr>
              <a:defRPr/>
            </a:pPr>
            <a:r>
              <a:rPr lang="fi-FI" b="1" dirty="0"/>
              <a:t>1500-745= 755 kcal vajetta</a:t>
            </a:r>
          </a:p>
          <a:p>
            <a:pPr>
              <a:defRPr/>
            </a:pPr>
            <a:endParaRPr lang="fi-FI" b="1" dirty="0"/>
          </a:p>
          <a:p>
            <a:pPr>
              <a:defRPr/>
            </a:pPr>
            <a:r>
              <a:rPr lang="fi-FI" b="1" dirty="0"/>
              <a:t>Proteiinia yht. 28g</a:t>
            </a:r>
          </a:p>
          <a:p>
            <a:pPr>
              <a:defRPr/>
            </a:pPr>
            <a:r>
              <a:rPr lang="fi-FI" b="1" dirty="0"/>
              <a:t>80-28=52g vajetta</a:t>
            </a:r>
          </a:p>
        </p:txBody>
      </p:sp>
      <p:sp>
        <p:nvSpPr>
          <p:cNvPr id="8204" name="Tekstiruutu 4"/>
          <p:cNvSpPr txBox="1">
            <a:spLocks noChangeArrowheads="1"/>
          </p:cNvSpPr>
          <p:nvPr/>
        </p:nvSpPr>
        <p:spPr bwMode="auto">
          <a:xfrm>
            <a:off x="323850" y="295276"/>
            <a:ext cx="5327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Ruokailujen toteutuminen</a:t>
            </a:r>
            <a:r>
              <a:rPr lang="fi-FI" altLang="fi-FI" sz="2800" dirty="0">
                <a:solidFill>
                  <a:schemeClr val="bg1"/>
                </a:solidFill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79599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2" y="4197921"/>
            <a:ext cx="2377854" cy="20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7" y="1315055"/>
            <a:ext cx="3378193" cy="226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2" y="1066520"/>
            <a:ext cx="4536506" cy="249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35" y="3719651"/>
            <a:ext cx="2828115" cy="237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35" y="4723860"/>
            <a:ext cx="2826829" cy="16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2721335" y="343245"/>
            <a:ext cx="9412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Aamupala</a:t>
            </a:r>
            <a:endParaRPr lang="fi-FI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62908" y="617598"/>
            <a:ext cx="356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Leipä ja puuro on hyvä sijoittaa aamuun. Älä unohda tärkeää proteiinia! Kananmuna tai kinkku leivälle, raejuusto puuroon. Puuron voi keittää myös maitoon.</a:t>
            </a:r>
            <a:endParaRPr lang="en-US" sz="1000" dirty="0"/>
          </a:p>
        </p:txBody>
      </p:sp>
      <p:sp>
        <p:nvSpPr>
          <p:cNvPr id="7" name="Suorakulmio 6"/>
          <p:cNvSpPr/>
          <p:nvPr/>
        </p:nvSpPr>
        <p:spPr>
          <a:xfrm>
            <a:off x="7734983" y="1112686"/>
            <a:ext cx="7088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Lounas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995937" y="343245"/>
            <a:ext cx="492426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Lautasesta tulee ½ täyttää kasviksilla, salaatilla, juureksilla tai  vihanneksilla. Tarvittava lihan/kalan/kanan määrä on n. 60-100 g/ateria. Kalaa olisi hyvä syödä 3 kertaa viikossa. Leipää eikä maitoa ei aterialla tarvita</a:t>
            </a:r>
            <a:r>
              <a:rPr lang="fi-FI" sz="1100" dirty="0"/>
              <a:t>.</a:t>
            </a:r>
            <a:endParaRPr lang="en-US" sz="1100" dirty="0"/>
          </a:p>
        </p:txBody>
      </p:sp>
      <p:sp>
        <p:nvSpPr>
          <p:cNvPr id="9" name="Suorakulmio 8"/>
          <p:cNvSpPr/>
          <p:nvPr/>
        </p:nvSpPr>
        <p:spPr>
          <a:xfrm>
            <a:off x="747155" y="3725463"/>
            <a:ext cx="77591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Välipala</a:t>
            </a:r>
            <a:endParaRPr lang="fi-FI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2721336" y="3717032"/>
            <a:ext cx="9976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Päivällinen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109730" y="6093296"/>
            <a:ext cx="362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Päivällisen ollessa lämmin ateria, saadaan tarvittavat kasvikset sekä  lihaa/kanaa/kalaa riittävästi. </a:t>
            </a:r>
            <a:endParaRPr lang="en-US" sz="1000" dirty="0"/>
          </a:p>
        </p:txBody>
      </p:sp>
      <p:sp>
        <p:nvSpPr>
          <p:cNvPr id="13" name="Suorakulmio 12"/>
          <p:cNvSpPr/>
          <p:nvPr/>
        </p:nvSpPr>
        <p:spPr>
          <a:xfrm>
            <a:off x="5921635" y="3715854"/>
            <a:ext cx="74398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Iltapala</a:t>
            </a:r>
            <a:endParaRPr lang="fi-FI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738126" y="4027428"/>
            <a:ext cx="322636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Erityisesti iltapalalla on syytä kiinnittää huomiota riittävään proteiinin saantiin. Rahka, viili tai jogurtti ovat hyviä proteiinin lähteitä</a:t>
            </a:r>
            <a:r>
              <a:rPr lang="fi-FI" sz="1100" dirty="0"/>
              <a:t>. </a:t>
            </a:r>
            <a:endParaRPr lang="en-US" sz="11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7865073" y="6527302"/>
            <a:ext cx="1157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AR 11/2017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6934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794000"/>
            <a:ext cx="249396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935038"/>
            <a:ext cx="1709738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765175"/>
            <a:ext cx="1873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765175"/>
            <a:ext cx="2324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636838"/>
            <a:ext cx="24415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47950"/>
            <a:ext cx="171291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Suorakulmio 7"/>
          <p:cNvSpPr>
            <a:spLocks noChangeArrowheads="1"/>
          </p:cNvSpPr>
          <p:nvPr/>
        </p:nvSpPr>
        <p:spPr bwMode="auto">
          <a:xfrm>
            <a:off x="396875" y="1138238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en-US" dirty="0"/>
              <a:t>Energiavaje</a:t>
            </a:r>
          </a:p>
          <a:p>
            <a:pPr eaLnBrk="1" hangingPunct="1"/>
            <a:r>
              <a:rPr lang="fi-FI" altLang="en-US" dirty="0"/>
              <a:t>-373 </a:t>
            </a:r>
            <a:r>
              <a:rPr lang="fi-FI" altLang="en-US" dirty="0" err="1"/>
              <a:t>kcal</a:t>
            </a:r>
            <a:endParaRPr lang="fi-FI" altLang="en-US" dirty="0"/>
          </a:p>
          <a:p>
            <a:pPr eaLnBrk="1" hangingPunct="1"/>
            <a:endParaRPr lang="fi-FI" altLang="en-US" dirty="0"/>
          </a:p>
        </p:txBody>
      </p:sp>
      <p:sp>
        <p:nvSpPr>
          <p:cNvPr id="8201" name="Tekstiruutu 8"/>
          <p:cNvSpPr txBox="1">
            <a:spLocks noChangeArrowheads="1"/>
          </p:cNvSpPr>
          <p:nvPr/>
        </p:nvSpPr>
        <p:spPr bwMode="auto">
          <a:xfrm>
            <a:off x="396875" y="188913"/>
            <a:ext cx="3670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en-US" sz="2800">
                <a:solidFill>
                  <a:schemeClr val="bg1"/>
                </a:solidFill>
              </a:rPr>
              <a:t>Tai…</a:t>
            </a:r>
          </a:p>
        </p:txBody>
      </p:sp>
      <p:sp>
        <p:nvSpPr>
          <p:cNvPr id="8202" name="Tekstiruutu 9"/>
          <p:cNvSpPr txBox="1">
            <a:spLocks noChangeArrowheads="1"/>
          </p:cNvSpPr>
          <p:nvPr/>
        </p:nvSpPr>
        <p:spPr bwMode="auto">
          <a:xfrm>
            <a:off x="789510" y="5013176"/>
            <a:ext cx="7559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en-US" u="sng" dirty="0"/>
              <a:t>Syö hieman enemmän kuin kulutat.</a:t>
            </a:r>
            <a:r>
              <a:rPr lang="fi-FI" altLang="en-US" dirty="0"/>
              <a:t> Älä yritä polttaa rasvaa ja kasvattaa lihasta samaan aikaan, vaan </a:t>
            </a:r>
            <a:r>
              <a:rPr lang="fi-FI" altLang="en-US" dirty="0" err="1"/>
              <a:t>periodisoi</a:t>
            </a:r>
            <a:r>
              <a:rPr lang="fi-FI" altLang="en-US" dirty="0"/>
              <a:t> vuoden harjoittelujaksot tavoitteen mukaisesti. Lievä määrä plussakaloreita on hyödyksi kun tavoitellaan maksimaalista lihaskasvua, mutta älä liioittele!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396875" y="260648"/>
            <a:ext cx="381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… ja kun laihdutetaan….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8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E3A542-E88E-459B-BE38-701EA5A6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8047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Lihomiseen vaikuttavat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3D23CA-9D07-4863-A302-20824B54C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7239000" cy="52593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i-FI" sz="2400" b="1" dirty="0"/>
              <a:t>Ravintotekijät</a:t>
            </a:r>
            <a:r>
              <a:rPr lang="fi-FI" sz="2400" dirty="0"/>
              <a:t>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fi-FI" sz="2400" dirty="0">
                <a:solidFill>
                  <a:schemeClr val="tx1">
                    <a:tint val="85000"/>
                  </a:schemeClr>
                </a:solidFill>
              </a:rPr>
              <a:t>   </a:t>
            </a:r>
            <a:r>
              <a:rPr lang="fi-FI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energian liikasaanti </a:t>
            </a:r>
            <a:b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runsasrasvainen ruoka </a:t>
            </a:r>
            <a:b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säännöllinen alkoholin käyttö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i-FI" sz="2400" dirty="0"/>
              <a:t> </a:t>
            </a:r>
            <a:r>
              <a:rPr lang="fi-FI" sz="2400" b="1" dirty="0"/>
              <a:t>Muut taustatekijät</a:t>
            </a:r>
            <a:r>
              <a:rPr lang="fi-FI" sz="2400" dirty="0"/>
              <a:t>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fi-FI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vähäinen fyysinen aktiivisuus</a:t>
            </a:r>
            <a:b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ikä </a:t>
            </a:r>
            <a:b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sukupuoli </a:t>
            </a:r>
            <a:b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taloudelliset tekijät </a:t>
            </a:r>
            <a:b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koulutus</a:t>
            </a:r>
            <a:b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energia-aineenvaihduntaa muuttavat sairaudet </a:t>
            </a:r>
            <a:b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eräät lääkeaineet</a:t>
            </a:r>
            <a:b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tupakointi</a:t>
            </a:r>
          </a:p>
        </p:txBody>
      </p:sp>
      <p:pic>
        <p:nvPicPr>
          <p:cNvPr id="10244" name="Picture 2" descr="http://2.bp.blogspot.com/_Y7I1ZPCfKcg/TT7d5pPWWsI/AAAAAAAAAnk/3N0qnt2kHkY/s1600/hampurilainen_82264b.jpg">
            <a:extLst>
              <a:ext uri="{FF2B5EF4-FFF2-40B4-BE49-F238E27FC236}">
                <a16:creationId xmlns:a16="http://schemas.microsoft.com/office/drawing/2014/main" id="{295FF3E3-CDBC-4879-B780-3231B9D9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96975"/>
            <a:ext cx="22256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t1.gstatic.com/images?q=tbn:ANd9GcTICgy_o76L3jWF1ZoVfzKQwVsVIoPR-F7miVBoG3kfitTxTffh">
            <a:extLst>
              <a:ext uri="{FF2B5EF4-FFF2-40B4-BE49-F238E27FC236}">
                <a16:creationId xmlns:a16="http://schemas.microsoft.com/office/drawing/2014/main" id="{974D0BEC-47D1-4B8C-9A3F-71421561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23034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hs10.snstatic.fi/webkuva/oletus/560/1305556620665?ts=339">
            <a:extLst>
              <a:ext uri="{FF2B5EF4-FFF2-40B4-BE49-F238E27FC236}">
                <a16:creationId xmlns:a16="http://schemas.microsoft.com/office/drawing/2014/main" id="{84BDD52F-29C8-41F0-AA05-EFE340AC1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5559768"/>
            <a:ext cx="1873027" cy="118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1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F62CFA-3FE1-4E23-B955-BEB195D7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fi-FI" dirty="0"/>
              <a:t>Realistiset tavoitteet</a:t>
            </a: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B35B0C64-746A-4E6E-A305-5CE97186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1075"/>
            <a:ext cx="7777163" cy="54038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fi-FI" altLang="fi-FI" sz="3200" dirty="0"/>
              <a:t>Teoriassa: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i-FI" altLang="fi-FI" sz="3200" dirty="0"/>
              <a:t>yksi kg ”läskiä” sis. 			9000 kcal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i-FI" altLang="fi-FI" sz="3200" dirty="0"/>
              <a:t>Jos päivittäin vähennetään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i-FI" altLang="fi-FI" sz="3200" dirty="0"/>
              <a:t>energian saantia			     </a:t>
            </a:r>
            <a:r>
              <a:rPr lang="fi-FI" altLang="fi-FI" sz="3200" u="sng" dirty="0"/>
              <a:t>	- 500 kcal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i-FI" altLang="fi-FI" sz="3200" dirty="0"/>
              <a:t>Yhden kg laihtumiseen menee     18 päivää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i-FI" altLang="fi-FI" sz="3200" b="1" dirty="0"/>
              <a:t>Eli kuukaudessa laihdutaan n.2 kg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i-FI" altLang="fi-FI" sz="3200" dirty="0"/>
              <a:t>(-10kg vie aikaa n. 5kk!)</a:t>
            </a:r>
          </a:p>
        </p:txBody>
      </p:sp>
      <p:pic>
        <p:nvPicPr>
          <p:cNvPr id="13316" name="Picture 2" descr="Nutrilett Quick Weight Loss Forest Fruit Shake">
            <a:hlinkClick r:id="rId2"/>
            <a:extLst>
              <a:ext uri="{FF2B5EF4-FFF2-40B4-BE49-F238E27FC236}">
                <a16:creationId xmlns:a16="http://schemas.microsoft.com/office/drawing/2014/main" id="{91E50534-63B4-4B7A-8102-D888B938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30018"/>
            <a:ext cx="17192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618826"/>
      </p:ext>
    </p:extLst>
  </p:cSld>
  <p:clrMapOvr>
    <a:masterClrMapping/>
  </p:clrMapOvr>
</p:sld>
</file>

<file path=ppt/theme/theme1.xml><?xml version="1.0" encoding="utf-8"?>
<a:theme xmlns:a="http://schemas.openxmlformats.org/drawingml/2006/main" name="Yhdistelmä">
  <a:themeElements>
    <a:clrScheme name="Yhdistelmä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Yhdistelm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hdistelm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Yhdistelmä">
  <a:themeElements>
    <a:clrScheme name="Yhdistelmä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Yhdistelm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hdistelm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1314</Words>
  <Application>Microsoft Office PowerPoint</Application>
  <PresentationFormat>Näytössä katseltava diaesitys (4:3)</PresentationFormat>
  <Paragraphs>226</Paragraphs>
  <Slides>33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44" baseType="lpstr">
      <vt:lpstr>Arial</vt:lpstr>
      <vt:lpstr>Calibri</vt:lpstr>
      <vt:lpstr>Franklin Gothic Heavy</vt:lpstr>
      <vt:lpstr>Lucida Sans</vt:lpstr>
      <vt:lpstr>Stencil</vt:lpstr>
      <vt:lpstr>Times New Roman</vt:lpstr>
      <vt:lpstr>Wingdings</vt:lpstr>
      <vt:lpstr>Wingdings 2</vt:lpstr>
      <vt:lpstr>Yhdistelmä</vt:lpstr>
      <vt:lpstr>1_Yhdistelmä</vt:lpstr>
      <vt:lpstr>Acrobat Document</vt:lpstr>
      <vt:lpstr>Suoliston hyvinvointi</vt:lpstr>
      <vt:lpstr>PowerPoint-esitys</vt:lpstr>
      <vt:lpstr>Kokonaisuus ratkaisee</vt:lpstr>
      <vt:lpstr>Kokonaisuus ratkaisee</vt:lpstr>
      <vt:lpstr>PowerPoint-esitys</vt:lpstr>
      <vt:lpstr>PowerPoint-esitys</vt:lpstr>
      <vt:lpstr>PowerPoint-esitys</vt:lpstr>
      <vt:lpstr>Lihomiseen vaikuttavat tekijät</vt:lpstr>
      <vt:lpstr>Realistiset tavoitteet</vt:lpstr>
      <vt:lpstr>PowerPoint-esitys</vt:lpstr>
      <vt:lpstr>PowerPoint-esitys</vt:lpstr>
      <vt:lpstr>PowerPoint-esitys</vt:lpstr>
      <vt:lpstr>PowerPoint-esitys</vt:lpstr>
      <vt:lpstr>Dyslipidemia eli kohonnut kolesteroli</vt:lpstr>
      <vt:lpstr>Miksi margariinia ja öljyä eikä voita? Miksi rasvatonta maitoa?</vt:lpstr>
      <vt:lpstr>Suositeltavia margariineja (tyydyttynyt &lt; 33%)</vt:lpstr>
      <vt:lpstr>PowerPoint-esitys</vt:lpstr>
      <vt:lpstr>  JA OMEGA-6 -RASVAT</vt:lpstr>
      <vt:lpstr>PowerPoint-esitys</vt:lpstr>
      <vt:lpstr>PowerPoint-esitys</vt:lpstr>
      <vt:lpstr>Miksi proteiinia,  eli lihaa, kalaa, kanaa, munia, maitotuotteita niin paljon?</vt:lpstr>
      <vt:lpstr>Proteiinin saantisuositus</vt:lpstr>
      <vt:lpstr>Rahkaa, kanaa ja raejuustoa…..</vt:lpstr>
      <vt:lpstr>Terveyttä ylläpitävä ruokavalio</vt:lpstr>
      <vt:lpstr>Suositus</vt:lpstr>
      <vt:lpstr>PowerPoint-esitys</vt:lpstr>
      <vt:lpstr>PowerPoint-esitys</vt:lpstr>
      <vt:lpstr>PowerPoint-esitys</vt:lpstr>
      <vt:lpstr>PowerPoint-esitys</vt:lpstr>
      <vt:lpstr>Lyhytketjuisten sokereiden saantilähteet</vt:lpstr>
      <vt:lpstr>Syödäänkö nälkään vaiko mielialaan? Vararengas ja hormonit?</vt:lpstr>
      <vt:lpstr>Terveyttä ylläpitävä ruokavalio =</vt:lpstr>
      <vt:lpstr>Kiitos!</vt:lpstr>
    </vt:vector>
  </TitlesOfParts>
  <Company>EPSHP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Ravitsemusterapeutti</dc:title>
  <dc:creator>Alanko Arja Kaarina</dc:creator>
  <cp:lastModifiedBy>Alanko, Leevi</cp:lastModifiedBy>
  <cp:revision>27</cp:revision>
  <cp:lastPrinted>2016-08-26T10:46:57Z</cp:lastPrinted>
  <dcterms:created xsi:type="dcterms:W3CDTF">2015-11-06T06:31:59Z</dcterms:created>
  <dcterms:modified xsi:type="dcterms:W3CDTF">2018-02-17T09:37:14Z</dcterms:modified>
</cp:coreProperties>
</file>