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8" r:id="rId2"/>
    <p:sldId id="261" r:id="rId3"/>
    <p:sldId id="287" r:id="rId4"/>
    <p:sldId id="286" r:id="rId5"/>
    <p:sldId id="280" r:id="rId6"/>
    <p:sldId id="277" r:id="rId7"/>
    <p:sldId id="281" r:id="rId8"/>
    <p:sldId id="282" r:id="rId9"/>
    <p:sldId id="283" r:id="rId10"/>
    <p:sldId id="279" r:id="rId11"/>
    <p:sldId id="268" r:id="rId12"/>
    <p:sldId id="267" r:id="rId13"/>
    <p:sldId id="288" r:id="rId14"/>
    <p:sldId id="262" r:id="rId15"/>
    <p:sldId id="266" r:id="rId16"/>
    <p:sldId id="269" r:id="rId17"/>
    <p:sldId id="263" r:id="rId18"/>
    <p:sldId id="270" r:id="rId19"/>
    <p:sldId id="285" r:id="rId20"/>
    <p:sldId id="274" r:id="rId21"/>
    <p:sldId id="273" r:id="rId22"/>
    <p:sldId id="275" r:id="rId23"/>
    <p:sldId id="289" r:id="rId24"/>
    <p:sldId id="264" r:id="rId25"/>
    <p:sldId id="290" r:id="rId26"/>
    <p:sldId id="271" r:id="rId27"/>
    <p:sldId id="260" r:id="rId28"/>
    <p:sldId id="272" r:id="rId29"/>
    <p:sldId id="295" r:id="rId30"/>
    <p:sldId id="292" r:id="rId31"/>
    <p:sldId id="293" r:id="rId32"/>
    <p:sldId id="291" r:id="rId33"/>
    <p:sldId id="294" r:id="rId34"/>
  </p:sldIdLst>
  <p:sldSz cx="9144000" cy="6858000" type="screen4x3"/>
  <p:notesSz cx="6797675" cy="9926638"/>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591" autoAdjust="0"/>
  </p:normalViewPr>
  <p:slideViewPr>
    <p:cSldViewPr>
      <p:cViewPr varScale="1">
        <p:scale>
          <a:sx n="110" d="100"/>
          <a:sy n="110" d="100"/>
        </p:scale>
        <p:origin x="15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pPr>
              <a:defRPr/>
            </a:pPr>
            <a:endParaRPr lang="fi-FI"/>
          </a:p>
        </p:txBody>
      </p:sp>
      <p:sp>
        <p:nvSpPr>
          <p:cNvPr id="3" name="Päivämäärän paikkamerkki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pPr>
              <a:defRPr/>
            </a:pPr>
            <a:fld id="{1E0F4AB9-9DED-4F11-883E-4A23BC2E6F70}" type="datetimeFigureOut">
              <a:rPr lang="fi-FI"/>
              <a:pPr>
                <a:defRPr/>
              </a:pPr>
              <a:t>17.2.2018</a:t>
            </a:fld>
            <a:endParaRPr lang="fi-FI"/>
          </a:p>
        </p:txBody>
      </p:sp>
      <p:sp>
        <p:nvSpPr>
          <p:cNvPr id="4" name="Alatunnisteen paikkamerkki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a:defRPr sz="1200"/>
            </a:lvl1pPr>
          </a:lstStyle>
          <a:p>
            <a:pPr>
              <a:defRPr/>
            </a:pPr>
            <a:endParaRPr lang="fi-FI"/>
          </a:p>
        </p:txBody>
      </p:sp>
      <p:sp>
        <p:nvSpPr>
          <p:cNvPr id="5" name="Dian numeron paikkamerkki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a:defRPr sz="1200"/>
            </a:lvl1pPr>
          </a:lstStyle>
          <a:p>
            <a:pPr>
              <a:defRPr/>
            </a:pPr>
            <a:fld id="{332A99D5-90E6-41A1-BC87-8AEB54CD83C3}" type="slidenum">
              <a:rPr lang="fi-FI"/>
              <a:pPr>
                <a:defRPr/>
              </a:pPr>
              <a:t>‹#›</a:t>
            </a:fld>
            <a:endParaRPr lang="fi-FI"/>
          </a:p>
        </p:txBody>
      </p:sp>
    </p:spTree>
    <p:extLst>
      <p:ext uri="{BB962C8B-B14F-4D97-AF65-F5344CB8AC3E}">
        <p14:creationId xmlns:p14="http://schemas.microsoft.com/office/powerpoint/2010/main" val="3338090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i-FI" altLang="fi-FI"/>
          </a:p>
        </p:txBody>
      </p:sp>
      <p:sp>
        <p:nvSpPr>
          <p:cNvPr id="7171"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i-FI" altLang="fi-FI"/>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noProof="0" smtClean="0"/>
              <a:t>Muokkaa tekstin perustyylejä napsauttamalla</a:t>
            </a:r>
          </a:p>
          <a:p>
            <a:pPr lvl="1"/>
            <a:r>
              <a:rPr lang="fi-FI" altLang="fi-FI" noProof="0" smtClean="0"/>
              <a:t>toinen taso</a:t>
            </a:r>
          </a:p>
          <a:p>
            <a:pPr lvl="2"/>
            <a:r>
              <a:rPr lang="fi-FI" altLang="fi-FI" noProof="0" smtClean="0"/>
              <a:t>kolmas taso</a:t>
            </a:r>
          </a:p>
          <a:p>
            <a:pPr lvl="3"/>
            <a:r>
              <a:rPr lang="fi-FI" altLang="fi-FI" noProof="0" smtClean="0"/>
              <a:t>neljäs taso</a:t>
            </a:r>
          </a:p>
          <a:p>
            <a:pPr lvl="4"/>
            <a:r>
              <a:rPr lang="fi-FI" altLang="fi-FI" noProof="0" smtClean="0"/>
              <a:t>viides taso</a:t>
            </a:r>
          </a:p>
        </p:txBody>
      </p:sp>
      <p:sp>
        <p:nvSpPr>
          <p:cNvPr id="7174"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i-FI" altLang="fi-FI"/>
          </a:p>
        </p:txBody>
      </p:sp>
      <p:sp>
        <p:nvSpPr>
          <p:cNvPr id="7175"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B4F29EB-EA16-4C38-BBBD-9CA8D6754226}" type="slidenum">
              <a:rPr lang="fi-FI" altLang="fi-FI"/>
              <a:pPr>
                <a:defRPr/>
              </a:pPr>
              <a:t>‹#›</a:t>
            </a:fld>
            <a:endParaRPr lang="fi-FI" altLang="fi-FI"/>
          </a:p>
        </p:txBody>
      </p:sp>
    </p:spTree>
    <p:extLst>
      <p:ext uri="{BB962C8B-B14F-4D97-AF65-F5344CB8AC3E}">
        <p14:creationId xmlns:p14="http://schemas.microsoft.com/office/powerpoint/2010/main" val="1923200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5" descr="aal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338" y="188913"/>
            <a:ext cx="2246312"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yläbansk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 y="77788"/>
            <a:ext cx="899795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ylakaar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3" y="692150"/>
            <a:ext cx="905192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5991225"/>
            <a:ext cx="273526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it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425" y="280988"/>
            <a:ext cx="280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alakaar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9113" y="5641975"/>
            <a:ext cx="60499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ww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8550" y="6453188"/>
            <a:ext cx="1079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fi-FI" altLang="fi-FI" noProof="0" smtClean="0"/>
              <a:t>Muokkaa perustyyl. napsautt.</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fi-FI" altLang="fi-FI" noProof="0" smtClean="0"/>
              <a:t>Muokkaa alaotsikon perustyyliä napsautt.</a:t>
            </a:r>
          </a:p>
        </p:txBody>
      </p:sp>
      <p:sp>
        <p:nvSpPr>
          <p:cNvPr id="11" name="Rectangle 4"/>
          <p:cNvSpPr>
            <a:spLocks noGrp="1" noChangeArrowheads="1"/>
          </p:cNvSpPr>
          <p:nvPr>
            <p:ph type="dt" sz="half" idx="10"/>
          </p:nvPr>
        </p:nvSpPr>
        <p:spPr>
          <a:xfrm>
            <a:off x="3132138" y="6381750"/>
            <a:ext cx="1341437" cy="476250"/>
          </a:xfrm>
        </p:spPr>
        <p:txBody>
          <a:bodyPr/>
          <a:lstStyle>
            <a:lvl1pPr>
              <a:defRPr/>
            </a:lvl1pPr>
          </a:lstStyle>
          <a:p>
            <a:pPr>
              <a:defRPr/>
            </a:pPr>
            <a:endParaRPr lang="fi-FI" altLang="fi-FI"/>
          </a:p>
        </p:txBody>
      </p:sp>
      <p:sp>
        <p:nvSpPr>
          <p:cNvPr id="12" name="Rectangle 5"/>
          <p:cNvSpPr>
            <a:spLocks noGrp="1" noChangeArrowheads="1"/>
          </p:cNvSpPr>
          <p:nvPr>
            <p:ph type="ftr" sz="quarter" idx="11"/>
          </p:nvPr>
        </p:nvSpPr>
        <p:spPr/>
        <p:txBody>
          <a:bodyPr/>
          <a:lstStyle>
            <a:lvl1pPr>
              <a:defRPr/>
            </a:lvl1pPr>
          </a:lstStyle>
          <a:p>
            <a:pPr>
              <a:defRPr/>
            </a:pPr>
            <a:endParaRPr lang="fi-FI" altLang="fi-FI"/>
          </a:p>
        </p:txBody>
      </p:sp>
      <p:sp>
        <p:nvSpPr>
          <p:cNvPr id="13" name="Rectangle 6"/>
          <p:cNvSpPr>
            <a:spLocks noGrp="1" noChangeArrowheads="1"/>
          </p:cNvSpPr>
          <p:nvPr>
            <p:ph type="sldNum" sz="quarter" idx="12"/>
          </p:nvPr>
        </p:nvSpPr>
        <p:spPr/>
        <p:txBody>
          <a:bodyPr/>
          <a:lstStyle>
            <a:lvl1pPr>
              <a:defRPr/>
            </a:lvl1pPr>
          </a:lstStyle>
          <a:p>
            <a:pPr>
              <a:defRPr/>
            </a:pPr>
            <a:fld id="{C91AE224-53A0-4401-9DD7-EBC8843FB9EA}" type="slidenum">
              <a:rPr lang="fi-FI" altLang="fi-FI"/>
              <a:pPr>
                <a:defRPr/>
              </a:pPr>
              <a:t>‹#›</a:t>
            </a:fld>
            <a:endParaRPr lang="fi-FI" altLang="fi-FI"/>
          </a:p>
        </p:txBody>
      </p:sp>
    </p:spTree>
    <p:extLst>
      <p:ext uri="{BB962C8B-B14F-4D97-AF65-F5344CB8AC3E}">
        <p14:creationId xmlns:p14="http://schemas.microsoft.com/office/powerpoint/2010/main" val="177765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1"/>
          <p:cNvSpPr>
            <a:spLocks noGrp="1" noChangeArrowheads="1"/>
          </p:cNvSpPr>
          <p:nvPr>
            <p:ph type="dt" sz="half" idx="10"/>
          </p:nvPr>
        </p:nvSpPr>
        <p:spPr>
          <a:ln/>
        </p:spPr>
        <p:txBody>
          <a:bodyPr/>
          <a:lstStyle>
            <a:lvl1pPr>
              <a:defRPr/>
            </a:lvl1pPr>
          </a:lstStyle>
          <a:p>
            <a:pPr>
              <a:defRPr/>
            </a:pPr>
            <a:endParaRPr lang="fi-FI" altLang="fi-FI"/>
          </a:p>
        </p:txBody>
      </p:sp>
      <p:sp>
        <p:nvSpPr>
          <p:cNvPr id="5" name="Rectangle 22"/>
          <p:cNvSpPr>
            <a:spLocks noGrp="1" noChangeArrowheads="1"/>
          </p:cNvSpPr>
          <p:nvPr>
            <p:ph type="ftr" sz="quarter" idx="11"/>
          </p:nvPr>
        </p:nvSpPr>
        <p:spPr>
          <a:ln/>
        </p:spPr>
        <p:txBody>
          <a:bodyPr/>
          <a:lstStyle>
            <a:lvl1pPr>
              <a:defRPr/>
            </a:lvl1pPr>
          </a:lstStyle>
          <a:p>
            <a:pPr>
              <a:defRPr/>
            </a:pPr>
            <a:endParaRPr lang="fi-FI" altLang="fi-FI"/>
          </a:p>
        </p:txBody>
      </p:sp>
      <p:sp>
        <p:nvSpPr>
          <p:cNvPr id="6" name="Rectangle 23"/>
          <p:cNvSpPr>
            <a:spLocks noGrp="1" noChangeArrowheads="1"/>
          </p:cNvSpPr>
          <p:nvPr>
            <p:ph type="sldNum" sz="quarter" idx="12"/>
          </p:nvPr>
        </p:nvSpPr>
        <p:spPr>
          <a:ln/>
        </p:spPr>
        <p:txBody>
          <a:bodyPr/>
          <a:lstStyle>
            <a:lvl1pPr>
              <a:defRPr/>
            </a:lvl1pPr>
          </a:lstStyle>
          <a:p>
            <a:pPr>
              <a:defRPr/>
            </a:pPr>
            <a:fld id="{DC93725F-FA92-4D47-A418-ADBF093FF493}" type="slidenum">
              <a:rPr lang="fi-FI" altLang="fi-FI"/>
              <a:pPr>
                <a:defRPr/>
              </a:pPr>
              <a:t>‹#›</a:t>
            </a:fld>
            <a:endParaRPr lang="fi-FI" altLang="fi-FI"/>
          </a:p>
        </p:txBody>
      </p:sp>
    </p:spTree>
    <p:extLst>
      <p:ext uri="{BB962C8B-B14F-4D97-AF65-F5344CB8AC3E}">
        <p14:creationId xmlns:p14="http://schemas.microsoft.com/office/powerpoint/2010/main" val="178191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773113"/>
            <a:ext cx="2057400" cy="5176837"/>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773113"/>
            <a:ext cx="6019800" cy="5176837"/>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1"/>
          <p:cNvSpPr>
            <a:spLocks noGrp="1" noChangeArrowheads="1"/>
          </p:cNvSpPr>
          <p:nvPr>
            <p:ph type="dt" sz="half" idx="10"/>
          </p:nvPr>
        </p:nvSpPr>
        <p:spPr>
          <a:ln/>
        </p:spPr>
        <p:txBody>
          <a:bodyPr/>
          <a:lstStyle>
            <a:lvl1pPr>
              <a:defRPr/>
            </a:lvl1pPr>
          </a:lstStyle>
          <a:p>
            <a:pPr>
              <a:defRPr/>
            </a:pPr>
            <a:endParaRPr lang="fi-FI" altLang="fi-FI"/>
          </a:p>
        </p:txBody>
      </p:sp>
      <p:sp>
        <p:nvSpPr>
          <p:cNvPr id="5" name="Rectangle 22"/>
          <p:cNvSpPr>
            <a:spLocks noGrp="1" noChangeArrowheads="1"/>
          </p:cNvSpPr>
          <p:nvPr>
            <p:ph type="ftr" sz="quarter" idx="11"/>
          </p:nvPr>
        </p:nvSpPr>
        <p:spPr>
          <a:ln/>
        </p:spPr>
        <p:txBody>
          <a:bodyPr/>
          <a:lstStyle>
            <a:lvl1pPr>
              <a:defRPr/>
            </a:lvl1pPr>
          </a:lstStyle>
          <a:p>
            <a:pPr>
              <a:defRPr/>
            </a:pPr>
            <a:endParaRPr lang="fi-FI" altLang="fi-FI"/>
          </a:p>
        </p:txBody>
      </p:sp>
      <p:sp>
        <p:nvSpPr>
          <p:cNvPr id="6" name="Rectangle 23"/>
          <p:cNvSpPr>
            <a:spLocks noGrp="1" noChangeArrowheads="1"/>
          </p:cNvSpPr>
          <p:nvPr>
            <p:ph type="sldNum" sz="quarter" idx="12"/>
          </p:nvPr>
        </p:nvSpPr>
        <p:spPr>
          <a:ln/>
        </p:spPr>
        <p:txBody>
          <a:bodyPr/>
          <a:lstStyle>
            <a:lvl1pPr>
              <a:defRPr/>
            </a:lvl1pPr>
          </a:lstStyle>
          <a:p>
            <a:pPr>
              <a:defRPr/>
            </a:pPr>
            <a:fld id="{2D204B25-44FE-4A76-83F0-E1A2EE6DBF0F}" type="slidenum">
              <a:rPr lang="fi-FI" altLang="fi-FI"/>
              <a:pPr>
                <a:defRPr/>
              </a:pPr>
              <a:t>‹#›</a:t>
            </a:fld>
            <a:endParaRPr lang="fi-FI" altLang="fi-FI"/>
          </a:p>
        </p:txBody>
      </p:sp>
    </p:spTree>
    <p:extLst>
      <p:ext uri="{BB962C8B-B14F-4D97-AF65-F5344CB8AC3E}">
        <p14:creationId xmlns:p14="http://schemas.microsoft.com/office/powerpoint/2010/main" val="419476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1"/>
          <p:cNvSpPr>
            <a:spLocks noGrp="1" noChangeArrowheads="1"/>
          </p:cNvSpPr>
          <p:nvPr>
            <p:ph type="dt" sz="half" idx="10"/>
          </p:nvPr>
        </p:nvSpPr>
        <p:spPr>
          <a:ln/>
        </p:spPr>
        <p:txBody>
          <a:bodyPr/>
          <a:lstStyle>
            <a:lvl1pPr>
              <a:defRPr/>
            </a:lvl1pPr>
          </a:lstStyle>
          <a:p>
            <a:pPr>
              <a:defRPr/>
            </a:pPr>
            <a:endParaRPr lang="fi-FI" altLang="fi-FI"/>
          </a:p>
        </p:txBody>
      </p:sp>
      <p:sp>
        <p:nvSpPr>
          <p:cNvPr id="5" name="Rectangle 22"/>
          <p:cNvSpPr>
            <a:spLocks noGrp="1" noChangeArrowheads="1"/>
          </p:cNvSpPr>
          <p:nvPr>
            <p:ph type="ftr" sz="quarter" idx="11"/>
          </p:nvPr>
        </p:nvSpPr>
        <p:spPr>
          <a:ln/>
        </p:spPr>
        <p:txBody>
          <a:bodyPr/>
          <a:lstStyle>
            <a:lvl1pPr>
              <a:defRPr/>
            </a:lvl1pPr>
          </a:lstStyle>
          <a:p>
            <a:pPr>
              <a:defRPr/>
            </a:pPr>
            <a:endParaRPr lang="fi-FI" altLang="fi-FI"/>
          </a:p>
        </p:txBody>
      </p:sp>
      <p:sp>
        <p:nvSpPr>
          <p:cNvPr id="6" name="Rectangle 23"/>
          <p:cNvSpPr>
            <a:spLocks noGrp="1" noChangeArrowheads="1"/>
          </p:cNvSpPr>
          <p:nvPr>
            <p:ph type="sldNum" sz="quarter" idx="12"/>
          </p:nvPr>
        </p:nvSpPr>
        <p:spPr>
          <a:ln/>
        </p:spPr>
        <p:txBody>
          <a:bodyPr/>
          <a:lstStyle>
            <a:lvl1pPr>
              <a:defRPr/>
            </a:lvl1pPr>
          </a:lstStyle>
          <a:p>
            <a:pPr>
              <a:defRPr/>
            </a:pPr>
            <a:fld id="{D8997892-AB52-469C-905F-5BE941EC3D08}" type="slidenum">
              <a:rPr lang="fi-FI" altLang="fi-FI"/>
              <a:pPr>
                <a:defRPr/>
              </a:pPr>
              <a:t>‹#›</a:t>
            </a:fld>
            <a:endParaRPr lang="fi-FI" altLang="fi-FI"/>
          </a:p>
        </p:txBody>
      </p:sp>
    </p:spTree>
    <p:extLst>
      <p:ext uri="{BB962C8B-B14F-4D97-AF65-F5344CB8AC3E}">
        <p14:creationId xmlns:p14="http://schemas.microsoft.com/office/powerpoint/2010/main" val="224546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21"/>
          <p:cNvSpPr>
            <a:spLocks noGrp="1" noChangeArrowheads="1"/>
          </p:cNvSpPr>
          <p:nvPr>
            <p:ph type="dt" sz="half" idx="10"/>
          </p:nvPr>
        </p:nvSpPr>
        <p:spPr>
          <a:ln/>
        </p:spPr>
        <p:txBody>
          <a:bodyPr/>
          <a:lstStyle>
            <a:lvl1pPr>
              <a:defRPr/>
            </a:lvl1pPr>
          </a:lstStyle>
          <a:p>
            <a:pPr>
              <a:defRPr/>
            </a:pPr>
            <a:endParaRPr lang="fi-FI" altLang="fi-FI"/>
          </a:p>
        </p:txBody>
      </p:sp>
      <p:sp>
        <p:nvSpPr>
          <p:cNvPr id="5" name="Rectangle 22"/>
          <p:cNvSpPr>
            <a:spLocks noGrp="1" noChangeArrowheads="1"/>
          </p:cNvSpPr>
          <p:nvPr>
            <p:ph type="ftr" sz="quarter" idx="11"/>
          </p:nvPr>
        </p:nvSpPr>
        <p:spPr>
          <a:ln/>
        </p:spPr>
        <p:txBody>
          <a:bodyPr/>
          <a:lstStyle>
            <a:lvl1pPr>
              <a:defRPr/>
            </a:lvl1pPr>
          </a:lstStyle>
          <a:p>
            <a:pPr>
              <a:defRPr/>
            </a:pPr>
            <a:endParaRPr lang="fi-FI" altLang="fi-FI"/>
          </a:p>
        </p:txBody>
      </p:sp>
      <p:sp>
        <p:nvSpPr>
          <p:cNvPr id="6" name="Rectangle 23"/>
          <p:cNvSpPr>
            <a:spLocks noGrp="1" noChangeArrowheads="1"/>
          </p:cNvSpPr>
          <p:nvPr>
            <p:ph type="sldNum" sz="quarter" idx="12"/>
          </p:nvPr>
        </p:nvSpPr>
        <p:spPr>
          <a:ln/>
        </p:spPr>
        <p:txBody>
          <a:bodyPr/>
          <a:lstStyle>
            <a:lvl1pPr>
              <a:defRPr/>
            </a:lvl1pPr>
          </a:lstStyle>
          <a:p>
            <a:pPr>
              <a:defRPr/>
            </a:pPr>
            <a:fld id="{7FD56AC5-C257-4D61-A35B-4B5A8E3A4613}" type="slidenum">
              <a:rPr lang="fi-FI" altLang="fi-FI"/>
              <a:pPr>
                <a:defRPr/>
              </a:pPr>
              <a:t>‹#›</a:t>
            </a:fld>
            <a:endParaRPr lang="fi-FI" altLang="fi-FI"/>
          </a:p>
        </p:txBody>
      </p:sp>
    </p:spTree>
    <p:extLst>
      <p:ext uri="{BB962C8B-B14F-4D97-AF65-F5344CB8AC3E}">
        <p14:creationId xmlns:p14="http://schemas.microsoft.com/office/powerpoint/2010/main" val="358347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16113"/>
            <a:ext cx="4038600" cy="4033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916113"/>
            <a:ext cx="4038600" cy="4033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21"/>
          <p:cNvSpPr>
            <a:spLocks noGrp="1" noChangeArrowheads="1"/>
          </p:cNvSpPr>
          <p:nvPr>
            <p:ph type="dt" sz="half" idx="10"/>
          </p:nvPr>
        </p:nvSpPr>
        <p:spPr>
          <a:ln/>
        </p:spPr>
        <p:txBody>
          <a:bodyPr/>
          <a:lstStyle>
            <a:lvl1pPr>
              <a:defRPr/>
            </a:lvl1pPr>
          </a:lstStyle>
          <a:p>
            <a:pPr>
              <a:defRPr/>
            </a:pPr>
            <a:endParaRPr lang="fi-FI" altLang="fi-FI"/>
          </a:p>
        </p:txBody>
      </p:sp>
      <p:sp>
        <p:nvSpPr>
          <p:cNvPr id="6" name="Rectangle 22"/>
          <p:cNvSpPr>
            <a:spLocks noGrp="1" noChangeArrowheads="1"/>
          </p:cNvSpPr>
          <p:nvPr>
            <p:ph type="ftr" sz="quarter" idx="11"/>
          </p:nvPr>
        </p:nvSpPr>
        <p:spPr>
          <a:ln/>
        </p:spPr>
        <p:txBody>
          <a:bodyPr/>
          <a:lstStyle>
            <a:lvl1pPr>
              <a:defRPr/>
            </a:lvl1pPr>
          </a:lstStyle>
          <a:p>
            <a:pPr>
              <a:defRPr/>
            </a:pPr>
            <a:endParaRPr lang="fi-FI" altLang="fi-FI"/>
          </a:p>
        </p:txBody>
      </p:sp>
      <p:sp>
        <p:nvSpPr>
          <p:cNvPr id="7" name="Rectangle 23"/>
          <p:cNvSpPr>
            <a:spLocks noGrp="1" noChangeArrowheads="1"/>
          </p:cNvSpPr>
          <p:nvPr>
            <p:ph type="sldNum" sz="quarter" idx="12"/>
          </p:nvPr>
        </p:nvSpPr>
        <p:spPr>
          <a:ln/>
        </p:spPr>
        <p:txBody>
          <a:bodyPr/>
          <a:lstStyle>
            <a:lvl1pPr>
              <a:defRPr/>
            </a:lvl1pPr>
          </a:lstStyle>
          <a:p>
            <a:pPr>
              <a:defRPr/>
            </a:pPr>
            <a:fld id="{4876677A-9759-4D05-9BCA-AF2192C04246}" type="slidenum">
              <a:rPr lang="fi-FI" altLang="fi-FI"/>
              <a:pPr>
                <a:defRPr/>
              </a:pPr>
              <a:t>‹#›</a:t>
            </a:fld>
            <a:endParaRPr lang="fi-FI" altLang="fi-FI"/>
          </a:p>
        </p:txBody>
      </p:sp>
    </p:spTree>
    <p:extLst>
      <p:ext uri="{BB962C8B-B14F-4D97-AF65-F5344CB8AC3E}">
        <p14:creationId xmlns:p14="http://schemas.microsoft.com/office/powerpoint/2010/main" val="34090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21"/>
          <p:cNvSpPr>
            <a:spLocks noGrp="1" noChangeArrowheads="1"/>
          </p:cNvSpPr>
          <p:nvPr>
            <p:ph type="dt" sz="half" idx="10"/>
          </p:nvPr>
        </p:nvSpPr>
        <p:spPr>
          <a:ln/>
        </p:spPr>
        <p:txBody>
          <a:bodyPr/>
          <a:lstStyle>
            <a:lvl1pPr>
              <a:defRPr/>
            </a:lvl1pPr>
          </a:lstStyle>
          <a:p>
            <a:pPr>
              <a:defRPr/>
            </a:pPr>
            <a:endParaRPr lang="fi-FI" altLang="fi-FI"/>
          </a:p>
        </p:txBody>
      </p:sp>
      <p:sp>
        <p:nvSpPr>
          <p:cNvPr id="8" name="Rectangle 22"/>
          <p:cNvSpPr>
            <a:spLocks noGrp="1" noChangeArrowheads="1"/>
          </p:cNvSpPr>
          <p:nvPr>
            <p:ph type="ftr" sz="quarter" idx="11"/>
          </p:nvPr>
        </p:nvSpPr>
        <p:spPr>
          <a:ln/>
        </p:spPr>
        <p:txBody>
          <a:bodyPr/>
          <a:lstStyle>
            <a:lvl1pPr>
              <a:defRPr/>
            </a:lvl1pPr>
          </a:lstStyle>
          <a:p>
            <a:pPr>
              <a:defRPr/>
            </a:pPr>
            <a:endParaRPr lang="fi-FI" altLang="fi-FI"/>
          </a:p>
        </p:txBody>
      </p:sp>
      <p:sp>
        <p:nvSpPr>
          <p:cNvPr id="9" name="Rectangle 23"/>
          <p:cNvSpPr>
            <a:spLocks noGrp="1" noChangeArrowheads="1"/>
          </p:cNvSpPr>
          <p:nvPr>
            <p:ph type="sldNum" sz="quarter" idx="12"/>
          </p:nvPr>
        </p:nvSpPr>
        <p:spPr>
          <a:ln/>
        </p:spPr>
        <p:txBody>
          <a:bodyPr/>
          <a:lstStyle>
            <a:lvl1pPr>
              <a:defRPr/>
            </a:lvl1pPr>
          </a:lstStyle>
          <a:p>
            <a:pPr>
              <a:defRPr/>
            </a:pPr>
            <a:fld id="{A658870B-94DB-42CD-BEF1-94614A636BD8}" type="slidenum">
              <a:rPr lang="fi-FI" altLang="fi-FI"/>
              <a:pPr>
                <a:defRPr/>
              </a:pPr>
              <a:t>‹#›</a:t>
            </a:fld>
            <a:endParaRPr lang="fi-FI" altLang="fi-FI"/>
          </a:p>
        </p:txBody>
      </p:sp>
    </p:spTree>
    <p:extLst>
      <p:ext uri="{BB962C8B-B14F-4D97-AF65-F5344CB8AC3E}">
        <p14:creationId xmlns:p14="http://schemas.microsoft.com/office/powerpoint/2010/main" val="56572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21"/>
          <p:cNvSpPr>
            <a:spLocks noGrp="1" noChangeArrowheads="1"/>
          </p:cNvSpPr>
          <p:nvPr>
            <p:ph type="dt" sz="half" idx="10"/>
          </p:nvPr>
        </p:nvSpPr>
        <p:spPr>
          <a:ln/>
        </p:spPr>
        <p:txBody>
          <a:bodyPr/>
          <a:lstStyle>
            <a:lvl1pPr>
              <a:defRPr/>
            </a:lvl1pPr>
          </a:lstStyle>
          <a:p>
            <a:pPr>
              <a:defRPr/>
            </a:pPr>
            <a:endParaRPr lang="fi-FI" altLang="fi-FI"/>
          </a:p>
        </p:txBody>
      </p:sp>
      <p:sp>
        <p:nvSpPr>
          <p:cNvPr id="4" name="Rectangle 22"/>
          <p:cNvSpPr>
            <a:spLocks noGrp="1" noChangeArrowheads="1"/>
          </p:cNvSpPr>
          <p:nvPr>
            <p:ph type="ftr" sz="quarter" idx="11"/>
          </p:nvPr>
        </p:nvSpPr>
        <p:spPr>
          <a:ln/>
        </p:spPr>
        <p:txBody>
          <a:bodyPr/>
          <a:lstStyle>
            <a:lvl1pPr>
              <a:defRPr/>
            </a:lvl1pPr>
          </a:lstStyle>
          <a:p>
            <a:pPr>
              <a:defRPr/>
            </a:pPr>
            <a:endParaRPr lang="fi-FI" altLang="fi-FI"/>
          </a:p>
        </p:txBody>
      </p:sp>
      <p:sp>
        <p:nvSpPr>
          <p:cNvPr id="5" name="Rectangle 23"/>
          <p:cNvSpPr>
            <a:spLocks noGrp="1" noChangeArrowheads="1"/>
          </p:cNvSpPr>
          <p:nvPr>
            <p:ph type="sldNum" sz="quarter" idx="12"/>
          </p:nvPr>
        </p:nvSpPr>
        <p:spPr>
          <a:ln/>
        </p:spPr>
        <p:txBody>
          <a:bodyPr/>
          <a:lstStyle>
            <a:lvl1pPr>
              <a:defRPr/>
            </a:lvl1pPr>
          </a:lstStyle>
          <a:p>
            <a:pPr>
              <a:defRPr/>
            </a:pPr>
            <a:fld id="{BED1DD30-2863-4FD6-9BD6-F295FCDA0209}" type="slidenum">
              <a:rPr lang="fi-FI" altLang="fi-FI"/>
              <a:pPr>
                <a:defRPr/>
              </a:pPr>
              <a:t>‹#›</a:t>
            </a:fld>
            <a:endParaRPr lang="fi-FI" altLang="fi-FI"/>
          </a:p>
        </p:txBody>
      </p:sp>
    </p:spTree>
    <p:extLst>
      <p:ext uri="{BB962C8B-B14F-4D97-AF65-F5344CB8AC3E}">
        <p14:creationId xmlns:p14="http://schemas.microsoft.com/office/powerpoint/2010/main" val="27919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ln/>
        </p:spPr>
        <p:txBody>
          <a:bodyPr/>
          <a:lstStyle>
            <a:lvl1pPr>
              <a:defRPr/>
            </a:lvl1pPr>
          </a:lstStyle>
          <a:p>
            <a:pPr>
              <a:defRPr/>
            </a:pPr>
            <a:endParaRPr lang="fi-FI" altLang="fi-FI"/>
          </a:p>
        </p:txBody>
      </p:sp>
      <p:sp>
        <p:nvSpPr>
          <p:cNvPr id="3" name="Rectangle 22"/>
          <p:cNvSpPr>
            <a:spLocks noGrp="1" noChangeArrowheads="1"/>
          </p:cNvSpPr>
          <p:nvPr>
            <p:ph type="ftr" sz="quarter" idx="11"/>
          </p:nvPr>
        </p:nvSpPr>
        <p:spPr>
          <a:ln/>
        </p:spPr>
        <p:txBody>
          <a:bodyPr/>
          <a:lstStyle>
            <a:lvl1pPr>
              <a:defRPr/>
            </a:lvl1pPr>
          </a:lstStyle>
          <a:p>
            <a:pPr>
              <a:defRPr/>
            </a:pPr>
            <a:endParaRPr lang="fi-FI" altLang="fi-FI"/>
          </a:p>
        </p:txBody>
      </p:sp>
      <p:sp>
        <p:nvSpPr>
          <p:cNvPr id="4" name="Rectangle 23"/>
          <p:cNvSpPr>
            <a:spLocks noGrp="1" noChangeArrowheads="1"/>
          </p:cNvSpPr>
          <p:nvPr>
            <p:ph type="sldNum" sz="quarter" idx="12"/>
          </p:nvPr>
        </p:nvSpPr>
        <p:spPr>
          <a:ln/>
        </p:spPr>
        <p:txBody>
          <a:bodyPr/>
          <a:lstStyle>
            <a:lvl1pPr>
              <a:defRPr/>
            </a:lvl1pPr>
          </a:lstStyle>
          <a:p>
            <a:pPr>
              <a:defRPr/>
            </a:pPr>
            <a:fld id="{CDDB933B-DEB5-4507-B506-8111EC2D0B19}" type="slidenum">
              <a:rPr lang="fi-FI" altLang="fi-FI"/>
              <a:pPr>
                <a:defRPr/>
              </a:pPr>
              <a:t>‹#›</a:t>
            </a:fld>
            <a:endParaRPr lang="fi-FI" altLang="fi-FI"/>
          </a:p>
        </p:txBody>
      </p:sp>
    </p:spTree>
    <p:extLst>
      <p:ext uri="{BB962C8B-B14F-4D97-AF65-F5344CB8AC3E}">
        <p14:creationId xmlns:p14="http://schemas.microsoft.com/office/powerpoint/2010/main" val="239434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1"/>
          <p:cNvSpPr>
            <a:spLocks noGrp="1" noChangeArrowheads="1"/>
          </p:cNvSpPr>
          <p:nvPr>
            <p:ph type="dt" sz="half" idx="10"/>
          </p:nvPr>
        </p:nvSpPr>
        <p:spPr>
          <a:ln/>
        </p:spPr>
        <p:txBody>
          <a:bodyPr/>
          <a:lstStyle>
            <a:lvl1pPr>
              <a:defRPr/>
            </a:lvl1pPr>
          </a:lstStyle>
          <a:p>
            <a:pPr>
              <a:defRPr/>
            </a:pPr>
            <a:endParaRPr lang="fi-FI" altLang="fi-FI"/>
          </a:p>
        </p:txBody>
      </p:sp>
      <p:sp>
        <p:nvSpPr>
          <p:cNvPr id="6" name="Rectangle 22"/>
          <p:cNvSpPr>
            <a:spLocks noGrp="1" noChangeArrowheads="1"/>
          </p:cNvSpPr>
          <p:nvPr>
            <p:ph type="ftr" sz="quarter" idx="11"/>
          </p:nvPr>
        </p:nvSpPr>
        <p:spPr>
          <a:ln/>
        </p:spPr>
        <p:txBody>
          <a:bodyPr/>
          <a:lstStyle>
            <a:lvl1pPr>
              <a:defRPr/>
            </a:lvl1pPr>
          </a:lstStyle>
          <a:p>
            <a:pPr>
              <a:defRPr/>
            </a:pPr>
            <a:endParaRPr lang="fi-FI" altLang="fi-FI"/>
          </a:p>
        </p:txBody>
      </p:sp>
      <p:sp>
        <p:nvSpPr>
          <p:cNvPr id="7" name="Rectangle 23"/>
          <p:cNvSpPr>
            <a:spLocks noGrp="1" noChangeArrowheads="1"/>
          </p:cNvSpPr>
          <p:nvPr>
            <p:ph type="sldNum" sz="quarter" idx="12"/>
          </p:nvPr>
        </p:nvSpPr>
        <p:spPr>
          <a:ln/>
        </p:spPr>
        <p:txBody>
          <a:bodyPr/>
          <a:lstStyle>
            <a:lvl1pPr>
              <a:defRPr/>
            </a:lvl1pPr>
          </a:lstStyle>
          <a:p>
            <a:pPr>
              <a:defRPr/>
            </a:pPr>
            <a:fld id="{7D7E59D3-1CC8-4EB4-A2C3-4EF7D9F3E99E}" type="slidenum">
              <a:rPr lang="fi-FI" altLang="fi-FI"/>
              <a:pPr>
                <a:defRPr/>
              </a:pPr>
              <a:t>‹#›</a:t>
            </a:fld>
            <a:endParaRPr lang="fi-FI" altLang="fi-FI"/>
          </a:p>
        </p:txBody>
      </p:sp>
    </p:spTree>
    <p:extLst>
      <p:ext uri="{BB962C8B-B14F-4D97-AF65-F5344CB8AC3E}">
        <p14:creationId xmlns:p14="http://schemas.microsoft.com/office/powerpoint/2010/main" val="422689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1"/>
          <p:cNvSpPr>
            <a:spLocks noGrp="1" noChangeArrowheads="1"/>
          </p:cNvSpPr>
          <p:nvPr>
            <p:ph type="dt" sz="half" idx="10"/>
          </p:nvPr>
        </p:nvSpPr>
        <p:spPr>
          <a:ln/>
        </p:spPr>
        <p:txBody>
          <a:bodyPr/>
          <a:lstStyle>
            <a:lvl1pPr>
              <a:defRPr/>
            </a:lvl1pPr>
          </a:lstStyle>
          <a:p>
            <a:pPr>
              <a:defRPr/>
            </a:pPr>
            <a:endParaRPr lang="fi-FI" altLang="fi-FI"/>
          </a:p>
        </p:txBody>
      </p:sp>
      <p:sp>
        <p:nvSpPr>
          <p:cNvPr id="6" name="Rectangle 22"/>
          <p:cNvSpPr>
            <a:spLocks noGrp="1" noChangeArrowheads="1"/>
          </p:cNvSpPr>
          <p:nvPr>
            <p:ph type="ftr" sz="quarter" idx="11"/>
          </p:nvPr>
        </p:nvSpPr>
        <p:spPr>
          <a:ln/>
        </p:spPr>
        <p:txBody>
          <a:bodyPr/>
          <a:lstStyle>
            <a:lvl1pPr>
              <a:defRPr/>
            </a:lvl1pPr>
          </a:lstStyle>
          <a:p>
            <a:pPr>
              <a:defRPr/>
            </a:pPr>
            <a:endParaRPr lang="fi-FI" altLang="fi-FI"/>
          </a:p>
        </p:txBody>
      </p:sp>
      <p:sp>
        <p:nvSpPr>
          <p:cNvPr id="7" name="Rectangle 23"/>
          <p:cNvSpPr>
            <a:spLocks noGrp="1" noChangeArrowheads="1"/>
          </p:cNvSpPr>
          <p:nvPr>
            <p:ph type="sldNum" sz="quarter" idx="12"/>
          </p:nvPr>
        </p:nvSpPr>
        <p:spPr>
          <a:ln/>
        </p:spPr>
        <p:txBody>
          <a:bodyPr/>
          <a:lstStyle>
            <a:lvl1pPr>
              <a:defRPr/>
            </a:lvl1pPr>
          </a:lstStyle>
          <a:p>
            <a:pPr>
              <a:defRPr/>
            </a:pPr>
            <a:fld id="{6A8D3056-5857-47B2-9F64-D48CFFED2946}" type="slidenum">
              <a:rPr lang="fi-FI" altLang="fi-FI"/>
              <a:pPr>
                <a:defRPr/>
              </a:pPr>
              <a:t>‹#›</a:t>
            </a:fld>
            <a:endParaRPr lang="fi-FI" altLang="fi-FI"/>
          </a:p>
        </p:txBody>
      </p:sp>
    </p:spTree>
    <p:extLst>
      <p:ext uri="{BB962C8B-B14F-4D97-AF65-F5344CB8AC3E}">
        <p14:creationId xmlns:p14="http://schemas.microsoft.com/office/powerpoint/2010/main" val="67260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wmf"/><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yläbansku"/>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13" y="77788"/>
            <a:ext cx="899795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6" descr="ylakaari"/>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863" y="692150"/>
            <a:ext cx="905192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7731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fi-FI" smtClean="0"/>
              <a:t>Muokkaa perustyyl. napsautt.</a:t>
            </a:r>
          </a:p>
        </p:txBody>
      </p:sp>
      <p:sp>
        <p:nvSpPr>
          <p:cNvPr id="1029" name="Rectangle 3"/>
          <p:cNvSpPr>
            <a:spLocks noGrp="1" noChangeArrowheads="1"/>
          </p:cNvSpPr>
          <p:nvPr>
            <p:ph type="body" idx="1"/>
          </p:nvPr>
        </p:nvSpPr>
        <p:spPr bwMode="auto">
          <a:xfrm>
            <a:off x="457200" y="1916113"/>
            <a:ext cx="8229600" cy="403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pic>
        <p:nvPicPr>
          <p:cNvPr id="1030" name="Picture 18" desc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438" y="5991225"/>
            <a:ext cx="273526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9" descr="it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40425" y="280988"/>
            <a:ext cx="280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0" descr="alakaari"/>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59113" y="5641975"/>
            <a:ext cx="60499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 name="Rectangle 21"/>
          <p:cNvSpPr>
            <a:spLocks noGrp="1" noChangeArrowheads="1"/>
          </p:cNvSpPr>
          <p:nvPr>
            <p:ph type="dt" sz="half" idx="2"/>
          </p:nvPr>
        </p:nvSpPr>
        <p:spPr bwMode="auto">
          <a:xfrm>
            <a:off x="3132138" y="6381750"/>
            <a:ext cx="1341437"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accent2"/>
                </a:solidFill>
                <a:latin typeface="+mn-lt"/>
              </a:defRPr>
            </a:lvl1pPr>
          </a:lstStyle>
          <a:p>
            <a:pPr>
              <a:defRPr/>
            </a:pPr>
            <a:endParaRPr lang="fi-FI" altLang="fi-FI"/>
          </a:p>
        </p:txBody>
      </p:sp>
      <p:sp>
        <p:nvSpPr>
          <p:cNvPr id="1046" name="Rectangle 22"/>
          <p:cNvSpPr>
            <a:spLocks noGrp="1" noChangeArrowheads="1"/>
          </p:cNvSpPr>
          <p:nvPr>
            <p:ph type="ftr" sz="quarter" idx="3"/>
          </p:nvPr>
        </p:nvSpPr>
        <p:spPr bwMode="auto">
          <a:xfrm>
            <a:off x="4484688" y="6381750"/>
            <a:ext cx="28956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accent2"/>
                </a:solidFill>
                <a:latin typeface="+mn-lt"/>
              </a:defRPr>
            </a:lvl1pPr>
          </a:lstStyle>
          <a:p>
            <a:pPr>
              <a:defRPr/>
            </a:pPr>
            <a:endParaRPr lang="fi-FI" altLang="fi-FI"/>
          </a:p>
        </p:txBody>
      </p:sp>
      <p:sp>
        <p:nvSpPr>
          <p:cNvPr id="1047" name="Rectangle 23"/>
          <p:cNvSpPr>
            <a:spLocks noGrp="1" noChangeArrowheads="1"/>
          </p:cNvSpPr>
          <p:nvPr>
            <p:ph type="sldNum" sz="quarter" idx="4"/>
          </p:nvPr>
        </p:nvSpPr>
        <p:spPr bwMode="auto">
          <a:xfrm>
            <a:off x="8604250" y="6381750"/>
            <a:ext cx="5397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Lucida Sans" panose="020B0602030504020204" pitchFamily="34" charset="0"/>
              </a:defRPr>
            </a:lvl1pPr>
          </a:lstStyle>
          <a:p>
            <a:pPr>
              <a:defRPr/>
            </a:pPr>
            <a:fld id="{5FFB318E-02F4-45DF-A3B7-F57BA48B358A}" type="slidenum">
              <a:rPr lang="fi-FI" altLang="fi-FI"/>
              <a:pPr>
                <a:defRPr/>
              </a:pPr>
              <a:t>‹#›</a:t>
            </a:fld>
            <a:endParaRPr lang="fi-FI" altLang="fi-FI"/>
          </a:p>
        </p:txBody>
      </p:sp>
      <p:pic>
        <p:nvPicPr>
          <p:cNvPr id="1036" name="Picture 24" descr="www"/>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48550" y="6453188"/>
            <a:ext cx="1079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Lucida Sans" pitchFamily="34" charset="0"/>
        </a:defRPr>
      </a:lvl2pPr>
      <a:lvl3pPr algn="ctr" rtl="0" eaLnBrk="0" fontAlgn="base" hangingPunct="0">
        <a:spcBef>
          <a:spcPct val="0"/>
        </a:spcBef>
        <a:spcAft>
          <a:spcPct val="0"/>
        </a:spcAft>
        <a:defRPr sz="3200">
          <a:solidFill>
            <a:schemeClr val="tx2"/>
          </a:solidFill>
          <a:latin typeface="Lucida Sans" pitchFamily="34" charset="0"/>
        </a:defRPr>
      </a:lvl3pPr>
      <a:lvl4pPr algn="ctr" rtl="0" eaLnBrk="0" fontAlgn="base" hangingPunct="0">
        <a:spcBef>
          <a:spcPct val="0"/>
        </a:spcBef>
        <a:spcAft>
          <a:spcPct val="0"/>
        </a:spcAft>
        <a:defRPr sz="3200">
          <a:solidFill>
            <a:schemeClr val="tx2"/>
          </a:solidFill>
          <a:latin typeface="Lucida Sans" pitchFamily="34" charset="0"/>
        </a:defRPr>
      </a:lvl4pPr>
      <a:lvl5pPr algn="ctr" rtl="0" eaLnBrk="0" fontAlgn="base" hangingPunct="0">
        <a:spcBef>
          <a:spcPct val="0"/>
        </a:spcBef>
        <a:spcAft>
          <a:spcPct val="0"/>
        </a:spcAft>
        <a:defRPr sz="3200">
          <a:solidFill>
            <a:schemeClr val="tx2"/>
          </a:solidFill>
          <a:latin typeface="Lucida Sans" pitchFamily="34" charset="0"/>
        </a:defRPr>
      </a:lvl5pPr>
      <a:lvl6pPr marL="457200" algn="ctr" rtl="0" fontAlgn="base">
        <a:spcBef>
          <a:spcPct val="0"/>
        </a:spcBef>
        <a:spcAft>
          <a:spcPct val="0"/>
        </a:spcAft>
        <a:defRPr sz="3200">
          <a:solidFill>
            <a:schemeClr val="tx2"/>
          </a:solidFill>
          <a:latin typeface="Lucida Sans" pitchFamily="34" charset="0"/>
        </a:defRPr>
      </a:lvl6pPr>
      <a:lvl7pPr marL="914400" algn="ctr" rtl="0" fontAlgn="base">
        <a:spcBef>
          <a:spcPct val="0"/>
        </a:spcBef>
        <a:spcAft>
          <a:spcPct val="0"/>
        </a:spcAft>
        <a:defRPr sz="3200">
          <a:solidFill>
            <a:schemeClr val="tx2"/>
          </a:solidFill>
          <a:latin typeface="Lucida Sans" pitchFamily="34" charset="0"/>
        </a:defRPr>
      </a:lvl7pPr>
      <a:lvl8pPr marL="1371600" algn="ctr" rtl="0" fontAlgn="base">
        <a:spcBef>
          <a:spcPct val="0"/>
        </a:spcBef>
        <a:spcAft>
          <a:spcPct val="0"/>
        </a:spcAft>
        <a:defRPr sz="3200">
          <a:solidFill>
            <a:schemeClr val="tx2"/>
          </a:solidFill>
          <a:latin typeface="Lucida Sans" pitchFamily="34" charset="0"/>
        </a:defRPr>
      </a:lvl8pPr>
      <a:lvl9pPr marL="1828800" algn="ctr" rtl="0" fontAlgn="base">
        <a:spcBef>
          <a:spcPct val="0"/>
        </a:spcBef>
        <a:spcAft>
          <a:spcPct val="0"/>
        </a:spcAft>
        <a:defRPr sz="32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71550" y="2133600"/>
            <a:ext cx="7772400" cy="2160588"/>
          </a:xfrm>
        </p:spPr>
        <p:txBody>
          <a:bodyPr/>
          <a:lstStyle/>
          <a:p>
            <a:pPr eaLnBrk="1" hangingPunct="1"/>
            <a:r>
              <a:rPr lang="fi-FI" altLang="fi-FI" smtClean="0"/>
              <a:t>Suolistosairaudet ja niiden diagnosointi</a:t>
            </a:r>
            <a:br>
              <a:rPr lang="fi-FI" altLang="fi-FI" smtClean="0"/>
            </a:br>
            <a:r>
              <a:rPr lang="fi-FI" altLang="fi-FI" smtClean="0"/>
              <a:t/>
            </a:r>
            <a:br>
              <a:rPr lang="fi-FI" altLang="fi-FI" smtClean="0"/>
            </a:br>
            <a:r>
              <a:rPr lang="fi-FI" altLang="fi-FI" sz="1400" smtClean="0"/>
              <a:t>Kari Åkerman</a:t>
            </a:r>
            <a:br>
              <a:rPr lang="fi-FI" altLang="fi-FI" sz="1400" smtClean="0"/>
            </a:br>
            <a:r>
              <a:rPr lang="fi-FI" altLang="fi-FI" sz="1400" smtClean="0"/>
              <a:t>17.2.2018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p:txBody>
          <a:bodyPr/>
          <a:lstStyle/>
          <a:p>
            <a:r>
              <a:rPr lang="fi-FI" altLang="fi-FI" dirty="0" smtClean="0"/>
              <a:t>Vastalaukun sairauksien merkkiaineet ja tutkimukset</a:t>
            </a:r>
          </a:p>
        </p:txBody>
      </p:sp>
      <p:sp>
        <p:nvSpPr>
          <p:cNvPr id="13315" name="Sisällön paikkamerkki 2"/>
          <p:cNvSpPr>
            <a:spLocks noGrp="1"/>
          </p:cNvSpPr>
          <p:nvPr>
            <p:ph idx="1"/>
          </p:nvPr>
        </p:nvSpPr>
        <p:spPr/>
        <p:txBody>
          <a:bodyPr/>
          <a:lstStyle/>
          <a:p>
            <a:r>
              <a:rPr lang="fi-FI" altLang="fi-FI" dirty="0" smtClean="0"/>
              <a:t>fP-Pepsin1 (</a:t>
            </a:r>
            <a:r>
              <a:rPr lang="fi-FI" altLang="fi-FI" dirty="0" err="1" smtClean="0"/>
              <a:t>pepsinogeeni</a:t>
            </a:r>
            <a:r>
              <a:rPr lang="fi-FI" altLang="fi-FI" dirty="0" smtClean="0"/>
              <a:t> I)</a:t>
            </a:r>
          </a:p>
          <a:p>
            <a:r>
              <a:rPr lang="fi-FI" altLang="fi-FI" dirty="0" smtClean="0"/>
              <a:t>fP-Pepsin2 (</a:t>
            </a:r>
            <a:r>
              <a:rPr lang="fi-FI" altLang="fi-FI" dirty="0" err="1" smtClean="0"/>
              <a:t>pepsinogeeni</a:t>
            </a:r>
            <a:r>
              <a:rPr lang="fi-FI" altLang="fi-FI" dirty="0" smtClean="0"/>
              <a:t> II)</a:t>
            </a:r>
          </a:p>
          <a:p>
            <a:r>
              <a:rPr lang="fi-FI" altLang="fi-FI" dirty="0" smtClean="0"/>
              <a:t>fP-Gastr17 (gastriini-17)</a:t>
            </a:r>
          </a:p>
          <a:p>
            <a:r>
              <a:rPr lang="fi-FI" altLang="fi-FI" dirty="0" smtClean="0"/>
              <a:t>S -</a:t>
            </a:r>
            <a:r>
              <a:rPr lang="fi-FI" altLang="fi-FI" dirty="0" err="1" smtClean="0"/>
              <a:t>HepyAbA</a:t>
            </a:r>
            <a:endParaRPr lang="fi-FI" altLang="fi-FI" dirty="0" smtClean="0"/>
          </a:p>
          <a:p>
            <a:r>
              <a:rPr lang="fi-FI" altLang="fi-FI" dirty="0" smtClean="0"/>
              <a:t>S –</a:t>
            </a:r>
            <a:r>
              <a:rPr lang="fi-FI" altLang="fi-FI" dirty="0" err="1" smtClean="0"/>
              <a:t>HepyAbG</a:t>
            </a:r>
            <a:endParaRPr lang="fi-FI" altLang="fi-FI" dirty="0" smtClean="0"/>
          </a:p>
          <a:p>
            <a:r>
              <a:rPr lang="fi-FI" altLang="fi-FI" dirty="0" smtClean="0"/>
              <a:t>Laktoosikoe</a:t>
            </a:r>
          </a:p>
          <a:p>
            <a:endParaRPr lang="fi-FI" altLang="fi-FI"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p:txBody>
          <a:bodyPr/>
          <a:lstStyle/>
          <a:p>
            <a:r>
              <a:rPr lang="fi-FI" altLang="fi-FI" smtClean="0"/>
              <a:t>Pepsinogeeni I ja II</a:t>
            </a:r>
          </a:p>
        </p:txBody>
      </p:sp>
      <p:sp>
        <p:nvSpPr>
          <p:cNvPr id="15363" name="Sisällön paikkamerkki 2"/>
          <p:cNvSpPr>
            <a:spLocks noGrp="1"/>
          </p:cNvSpPr>
          <p:nvPr>
            <p:ph idx="1"/>
          </p:nvPr>
        </p:nvSpPr>
        <p:spPr/>
        <p:txBody>
          <a:bodyPr/>
          <a:lstStyle/>
          <a:p>
            <a:r>
              <a:rPr lang="fi-FI" altLang="fi-FI" sz="1600" dirty="0" smtClean="0"/>
              <a:t>Pääsolujen (</a:t>
            </a:r>
            <a:r>
              <a:rPr lang="fi-FI" altLang="fi-FI" sz="1600" dirty="0" err="1" smtClean="0"/>
              <a:t>chief</a:t>
            </a:r>
            <a:r>
              <a:rPr lang="fi-FI" altLang="fi-FI" sz="1600" dirty="0" smtClean="0"/>
              <a:t> </a:t>
            </a:r>
            <a:r>
              <a:rPr lang="fi-FI" altLang="fi-FI" sz="1600" dirty="0" err="1" smtClean="0"/>
              <a:t>cells</a:t>
            </a:r>
            <a:r>
              <a:rPr lang="fi-FI" altLang="fi-FI" sz="1600" dirty="0" smtClean="0"/>
              <a:t>) erittämä</a:t>
            </a:r>
          </a:p>
          <a:p>
            <a:pPr lvl="1"/>
            <a:r>
              <a:rPr lang="fi-FI" altLang="fi-FI" sz="1600" dirty="0" smtClean="0"/>
              <a:t>Mahahapon vaikutuksesta muuttuu pepsiiniksi</a:t>
            </a:r>
          </a:p>
          <a:p>
            <a:pPr lvl="1"/>
            <a:r>
              <a:rPr lang="fi-FI" altLang="fi-FI" sz="1600" dirty="0" err="1" smtClean="0"/>
              <a:t>Pepsinogeeni</a:t>
            </a:r>
            <a:r>
              <a:rPr lang="fi-FI" altLang="fi-FI" sz="1600" dirty="0" smtClean="0"/>
              <a:t> I erittyy pääasiassa korpus-alueelta</a:t>
            </a:r>
          </a:p>
          <a:p>
            <a:pPr lvl="1"/>
            <a:r>
              <a:rPr lang="fi-FI" altLang="fi-FI" sz="1600" dirty="0" smtClean="0"/>
              <a:t>Kuvaa korpusalueen limakalvon rakennetta ja toimintaa</a:t>
            </a:r>
          </a:p>
          <a:p>
            <a:pPr lvl="1"/>
            <a:r>
              <a:rPr lang="fi-FI" altLang="fi-FI" sz="1600" dirty="0" smtClean="0"/>
              <a:t>Pitoisuus matala korpusalueen limakalvon </a:t>
            </a:r>
            <a:r>
              <a:rPr lang="fi-FI" altLang="fi-FI" sz="1600" dirty="0" err="1" smtClean="0"/>
              <a:t>atrofiassa</a:t>
            </a:r>
            <a:endParaRPr lang="fi-FI" altLang="fi-FI" sz="1600" dirty="0" smtClean="0"/>
          </a:p>
          <a:p>
            <a:pPr lvl="1"/>
            <a:r>
              <a:rPr lang="fi-FI" altLang="fi-FI" sz="1600" dirty="0" err="1" smtClean="0"/>
              <a:t>Pepsinogeeni</a:t>
            </a:r>
            <a:r>
              <a:rPr lang="fi-FI" altLang="fi-FI" sz="1600" dirty="0" smtClean="0"/>
              <a:t> II erittyy koko mahalaukun alueelta ja </a:t>
            </a:r>
            <a:r>
              <a:rPr lang="fi-FI" altLang="fi-FI" sz="1600" dirty="0" err="1" smtClean="0"/>
              <a:t>duodenumin</a:t>
            </a:r>
            <a:r>
              <a:rPr lang="fi-FI" altLang="fi-FI" sz="1600" dirty="0" smtClean="0"/>
              <a:t> </a:t>
            </a:r>
            <a:r>
              <a:rPr lang="fi-FI" altLang="fi-FI" sz="1600" dirty="0" err="1" smtClean="0"/>
              <a:t>Brunnerin</a:t>
            </a:r>
            <a:r>
              <a:rPr lang="fi-FI" altLang="fi-FI" sz="1600" dirty="0" smtClean="0"/>
              <a:t> rauhasista</a:t>
            </a:r>
          </a:p>
          <a:p>
            <a:pPr lvl="1"/>
            <a:r>
              <a:rPr lang="fi-FI" altLang="fi-FI" sz="1600" dirty="0" smtClean="0"/>
              <a:t>Kuvaa koko mahalaukun limakalvon rakennetta ja toimintaa</a:t>
            </a:r>
          </a:p>
          <a:p>
            <a:pPr lvl="1"/>
            <a:r>
              <a:rPr lang="fi-FI" altLang="fi-FI" sz="1600" dirty="0" smtClean="0"/>
              <a:t>Pitoisuus nousee mahalaukun limakalvon tulehduksessa (</a:t>
            </a:r>
            <a:r>
              <a:rPr lang="fi-FI" altLang="fi-FI" sz="1600" dirty="0" err="1" smtClean="0"/>
              <a:t>heliko</a:t>
            </a:r>
            <a:r>
              <a:rPr lang="fi-FI" altLang="fi-FI" sz="1600" dirty="0" smtClean="0"/>
              <a:t>-bakteeri tai muu limakalvoärsytys)</a:t>
            </a:r>
          </a:p>
          <a:p>
            <a:pPr lvl="1"/>
            <a:r>
              <a:rPr lang="fi-FI" altLang="fi-FI" sz="1600" dirty="0" err="1" smtClean="0"/>
              <a:t>Pepsinogeeni</a:t>
            </a:r>
            <a:r>
              <a:rPr lang="fi-FI" altLang="fi-FI" sz="1600" dirty="0" smtClean="0"/>
              <a:t> I/II suhde laskee selvästi korpusosan limakalvon </a:t>
            </a:r>
            <a:r>
              <a:rPr lang="fi-FI" altLang="fi-FI" sz="1600" dirty="0" err="1" smtClean="0"/>
              <a:t>atrofiassa</a:t>
            </a:r>
            <a:endParaRPr lang="fi-FI" altLang="fi-FI" sz="1600" dirty="0" smtClean="0"/>
          </a:p>
          <a:p>
            <a:r>
              <a:rPr lang="fi-FI" altLang="fi-FI" sz="1600" dirty="0" smtClean="0"/>
              <a:t>Mitataan </a:t>
            </a:r>
            <a:r>
              <a:rPr lang="fi-FI" altLang="fi-FI" sz="1600" dirty="0" err="1" smtClean="0"/>
              <a:t>immunokemiallisilla</a:t>
            </a:r>
            <a:r>
              <a:rPr lang="fi-FI" altLang="fi-FI" sz="1600" dirty="0" smtClean="0"/>
              <a:t> menetelmillä</a:t>
            </a:r>
          </a:p>
          <a:p>
            <a:pPr lvl="1"/>
            <a:r>
              <a:rPr lang="fi-FI" altLang="fi-FI" sz="1600" dirty="0" smtClean="0"/>
              <a:t>ELISA, LIA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p:cNvSpPr>
            <a:spLocks noGrp="1"/>
          </p:cNvSpPr>
          <p:nvPr>
            <p:ph type="title"/>
          </p:nvPr>
        </p:nvSpPr>
        <p:spPr/>
        <p:txBody>
          <a:bodyPr/>
          <a:lstStyle/>
          <a:p>
            <a:r>
              <a:rPr lang="fi-FI" altLang="fi-FI" smtClean="0"/>
              <a:t>Gastriini 17</a:t>
            </a:r>
          </a:p>
        </p:txBody>
      </p:sp>
      <p:sp>
        <p:nvSpPr>
          <p:cNvPr id="14339" name="Sisällön paikkamerkki 2"/>
          <p:cNvSpPr>
            <a:spLocks noGrp="1"/>
          </p:cNvSpPr>
          <p:nvPr>
            <p:ph idx="1"/>
          </p:nvPr>
        </p:nvSpPr>
        <p:spPr/>
        <p:txBody>
          <a:bodyPr/>
          <a:lstStyle/>
          <a:p>
            <a:pPr lvl="1"/>
            <a:r>
              <a:rPr lang="fi-FI" altLang="fi-FI" sz="1600" dirty="0" smtClean="0"/>
              <a:t>Lisää korpusosan </a:t>
            </a:r>
            <a:r>
              <a:rPr lang="fi-FI" altLang="fi-FI" sz="1600" dirty="0" err="1" smtClean="0"/>
              <a:t>parietaalisolujen</a:t>
            </a:r>
            <a:r>
              <a:rPr lang="fi-FI" altLang="fi-FI" sz="1600" dirty="0" smtClean="0"/>
              <a:t> suolahapon eritystä</a:t>
            </a:r>
          </a:p>
          <a:p>
            <a:pPr lvl="1"/>
            <a:r>
              <a:rPr lang="fi-FI" altLang="fi-FI" sz="1600" dirty="0" smtClean="0"/>
              <a:t>Kuvaa </a:t>
            </a:r>
            <a:r>
              <a:rPr lang="fi-FI" altLang="fi-FI" sz="1600" dirty="0" err="1" smtClean="0"/>
              <a:t>antrumin</a:t>
            </a:r>
            <a:r>
              <a:rPr lang="fi-FI" altLang="fi-FI" sz="1600" dirty="0" smtClean="0"/>
              <a:t> limakalvon rakennetta ja toimintaa</a:t>
            </a:r>
          </a:p>
          <a:p>
            <a:pPr lvl="1"/>
            <a:r>
              <a:rPr lang="fi-FI" altLang="fi-FI" sz="1600" dirty="0" smtClean="0"/>
              <a:t>Syntetisoidaan G-soluissa </a:t>
            </a:r>
            <a:r>
              <a:rPr lang="fi-FI" altLang="fi-FI" sz="1600" dirty="0" err="1" smtClean="0"/>
              <a:t>antrumissa</a:t>
            </a:r>
            <a:r>
              <a:rPr lang="fi-FI" altLang="fi-FI" sz="1600" dirty="0" smtClean="0"/>
              <a:t> ja </a:t>
            </a:r>
            <a:r>
              <a:rPr lang="fi-FI" altLang="fi-FI" sz="1600" dirty="0" err="1" smtClean="0"/>
              <a:t>duodenumissa</a:t>
            </a:r>
            <a:endParaRPr lang="fi-FI" altLang="fi-FI" sz="1600" dirty="0" smtClean="0"/>
          </a:p>
          <a:p>
            <a:pPr lvl="1"/>
            <a:r>
              <a:rPr lang="fi-FI" altLang="fi-FI" sz="1600" dirty="0" smtClean="0"/>
              <a:t>Koholla kroonisessa korpusalueen </a:t>
            </a:r>
            <a:r>
              <a:rPr lang="fi-FI" altLang="fi-FI" sz="1600" dirty="0" err="1" smtClean="0"/>
              <a:t>atrofisessa</a:t>
            </a:r>
            <a:r>
              <a:rPr lang="fi-FI" altLang="fi-FI" sz="1600" dirty="0" smtClean="0"/>
              <a:t>	</a:t>
            </a:r>
            <a:r>
              <a:rPr lang="fi-FI" altLang="fi-FI" sz="1600" dirty="0" err="1" smtClean="0"/>
              <a:t>gastriitissa</a:t>
            </a:r>
            <a:r>
              <a:rPr lang="fi-FI" altLang="fi-FI" sz="1600" dirty="0" smtClean="0"/>
              <a:t>, </a:t>
            </a:r>
          </a:p>
          <a:p>
            <a:pPr lvl="1"/>
            <a:r>
              <a:rPr lang="fi-FI" altLang="fi-FI" sz="1600" dirty="0" smtClean="0"/>
              <a:t>Erittäin korkea </a:t>
            </a:r>
            <a:r>
              <a:rPr lang="fi-FI" altLang="fi-FI" sz="1600" dirty="0" err="1" smtClean="0"/>
              <a:t>gastrinoomassa</a:t>
            </a:r>
            <a:r>
              <a:rPr lang="fi-FI" altLang="fi-FI" sz="1600" dirty="0" smtClean="0"/>
              <a:t> (</a:t>
            </a:r>
            <a:r>
              <a:rPr lang="fi-FI" altLang="fi-FI" sz="1600" dirty="0" err="1" smtClean="0"/>
              <a:t>Zollinger-Ellisonin</a:t>
            </a:r>
            <a:r>
              <a:rPr lang="fi-FI" altLang="fi-FI" sz="1600" dirty="0" smtClean="0"/>
              <a:t> </a:t>
            </a:r>
            <a:r>
              <a:rPr lang="fi-FI" altLang="fi-FI" sz="1600" dirty="0" err="1" smtClean="0"/>
              <a:t>sdr</a:t>
            </a:r>
            <a:r>
              <a:rPr lang="fi-FI" altLang="fi-FI" sz="1600" dirty="0" smtClean="0"/>
              <a:t>)</a:t>
            </a:r>
          </a:p>
          <a:p>
            <a:pPr lvl="1"/>
            <a:r>
              <a:rPr lang="fi-FI" altLang="fi-FI" sz="1600" dirty="0" smtClean="0"/>
              <a:t>G17 matala </a:t>
            </a:r>
            <a:r>
              <a:rPr lang="fi-FI" altLang="fi-FI" sz="1600" dirty="0" err="1" smtClean="0"/>
              <a:t>antrumin</a:t>
            </a:r>
            <a:r>
              <a:rPr lang="fi-FI" altLang="fi-FI" sz="1600" dirty="0" smtClean="0"/>
              <a:t> limakalvon </a:t>
            </a:r>
            <a:r>
              <a:rPr lang="fi-FI" altLang="fi-FI" sz="1600" dirty="0" err="1" smtClean="0"/>
              <a:t>atrofiassa</a:t>
            </a:r>
            <a:r>
              <a:rPr lang="fi-FI" altLang="fi-FI" sz="1600" dirty="0" smtClean="0"/>
              <a:t> tai mahan happamuuden lisääntyessä</a:t>
            </a:r>
          </a:p>
          <a:p>
            <a:r>
              <a:rPr lang="fi-FI" altLang="fi-FI" sz="1600" dirty="0" smtClean="0"/>
              <a:t>Mitataan </a:t>
            </a:r>
            <a:r>
              <a:rPr lang="fi-FI" altLang="fi-FI" sz="1600" dirty="0" err="1" smtClean="0"/>
              <a:t>immunokemiallisilla</a:t>
            </a:r>
            <a:r>
              <a:rPr lang="fi-FI" altLang="fi-FI" sz="1600" dirty="0" smtClean="0"/>
              <a:t> menetelmillä</a:t>
            </a:r>
          </a:p>
          <a:p>
            <a:pPr lvl="1"/>
            <a:r>
              <a:rPr lang="fi-FI" altLang="fi-FI" sz="1600" dirty="0" smtClean="0"/>
              <a:t>ELISA, LIA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Helikobakteeri</a:t>
            </a:r>
            <a:r>
              <a:rPr lang="fi-FI" dirty="0" smtClean="0"/>
              <a:t> tutkimukset</a:t>
            </a:r>
            <a:endParaRPr lang="fi-FI" dirty="0"/>
          </a:p>
        </p:txBody>
      </p:sp>
      <p:sp>
        <p:nvSpPr>
          <p:cNvPr id="3" name="Sisällön paikkamerkki 2"/>
          <p:cNvSpPr>
            <a:spLocks noGrp="1"/>
          </p:cNvSpPr>
          <p:nvPr>
            <p:ph idx="1"/>
          </p:nvPr>
        </p:nvSpPr>
        <p:spPr>
          <a:xfrm>
            <a:off x="457200" y="1700809"/>
            <a:ext cx="8229600" cy="4249142"/>
          </a:xfrm>
        </p:spPr>
        <p:txBody>
          <a:bodyPr/>
          <a:lstStyle/>
          <a:p>
            <a:r>
              <a:rPr lang="fi-FI" sz="1600" dirty="0" err="1" smtClean="0"/>
              <a:t>Helikobakteeri</a:t>
            </a:r>
            <a:r>
              <a:rPr lang="fi-FI" sz="1600" dirty="0" smtClean="0"/>
              <a:t> vasta-aineet (</a:t>
            </a:r>
            <a:r>
              <a:rPr lang="fi-FI" sz="1600" dirty="0" err="1" smtClean="0"/>
              <a:t>IgA</a:t>
            </a:r>
            <a:r>
              <a:rPr lang="fi-FI" sz="1600" dirty="0" smtClean="0"/>
              <a:t> ja </a:t>
            </a:r>
            <a:r>
              <a:rPr lang="fi-FI" sz="1600" dirty="0" err="1" smtClean="0"/>
              <a:t>IgG</a:t>
            </a:r>
            <a:r>
              <a:rPr lang="fi-FI" sz="1600" dirty="0" smtClean="0"/>
              <a:t>)</a:t>
            </a:r>
          </a:p>
          <a:p>
            <a:pPr lvl="1"/>
            <a:r>
              <a:rPr lang="fi-FI" sz="1600" dirty="0" err="1" smtClean="0"/>
              <a:t>Immunokemiallisia</a:t>
            </a:r>
            <a:r>
              <a:rPr lang="fi-FI" sz="1600" dirty="0" smtClean="0"/>
              <a:t> menetelmiä, näytemuoto seerumi</a:t>
            </a:r>
          </a:p>
          <a:p>
            <a:pPr lvl="1"/>
            <a:r>
              <a:rPr lang="fi-FI" sz="1600" dirty="0" smtClean="0"/>
              <a:t>EIA, LIA</a:t>
            </a:r>
          </a:p>
          <a:p>
            <a:r>
              <a:rPr lang="fi-FI" sz="1600" dirty="0" smtClean="0"/>
              <a:t>Ulosteen antigeenitesti (F-</a:t>
            </a:r>
            <a:r>
              <a:rPr lang="fi-FI" sz="1600" dirty="0" err="1" smtClean="0"/>
              <a:t>Hepy</a:t>
            </a:r>
            <a:r>
              <a:rPr lang="fi-FI" sz="1600" dirty="0" smtClean="0"/>
              <a:t>)</a:t>
            </a:r>
          </a:p>
          <a:p>
            <a:pPr lvl="1"/>
            <a:r>
              <a:rPr lang="fi-FI" sz="1600" dirty="0" err="1" smtClean="0"/>
              <a:t>Immunokemiallinen</a:t>
            </a:r>
            <a:r>
              <a:rPr lang="fi-FI" sz="1600" dirty="0" smtClean="0"/>
              <a:t> ulosteesta tehtävä testi</a:t>
            </a:r>
          </a:p>
          <a:p>
            <a:pPr lvl="1"/>
            <a:r>
              <a:rPr lang="fi-FI" sz="1600" dirty="0" smtClean="0"/>
              <a:t>EIA - osoitustesti</a:t>
            </a:r>
          </a:p>
          <a:p>
            <a:r>
              <a:rPr lang="fi-FI" sz="1600" dirty="0" err="1" smtClean="0"/>
              <a:t>Ureaasihengitystesti</a:t>
            </a:r>
            <a:r>
              <a:rPr lang="fi-FI" sz="1600" dirty="0" smtClean="0"/>
              <a:t> (Pt-</a:t>
            </a:r>
            <a:r>
              <a:rPr lang="fi-FI" sz="1600" dirty="0" err="1" smtClean="0"/>
              <a:t>Hepy</a:t>
            </a:r>
            <a:r>
              <a:rPr lang="fi-FI" sz="1600" dirty="0" smtClean="0"/>
              <a:t>-R)</a:t>
            </a:r>
          </a:p>
          <a:p>
            <a:pPr lvl="1"/>
            <a:r>
              <a:rPr lang="fi-FI" sz="1600" dirty="0" smtClean="0"/>
              <a:t>Hengitystesti perustuu bakteerin poikkeukselliseen voimakkaaseen kykyyn hajottaa ureaa. Hajoamisen tuloksena syntyy muun muassa hiilidioksidia. </a:t>
            </a:r>
          </a:p>
          <a:p>
            <a:pPr lvl="1"/>
            <a:r>
              <a:rPr lang="fi-FI" sz="1600" dirty="0" smtClean="0"/>
              <a:t>Otetaan nollanäyte. </a:t>
            </a:r>
          </a:p>
          <a:p>
            <a:pPr lvl="1"/>
            <a:r>
              <a:rPr lang="fi-FI" sz="1600" dirty="0" smtClean="0"/>
              <a:t>Potilas juo 2 dl vettä ja ottaa 13C:llä merkityt ureatabletit. Odotellaan tietty aika, minkä jälkeen puhalletaan näytteet. </a:t>
            </a:r>
          </a:p>
          <a:p>
            <a:pPr lvl="1"/>
            <a:r>
              <a:rPr lang="fi-FI" sz="1600" dirty="0" smtClean="0"/>
              <a:t>Mikäli mahassa on ureaa hajottavia </a:t>
            </a:r>
            <a:r>
              <a:rPr lang="fi-FI" sz="1600" dirty="0" err="1" smtClean="0"/>
              <a:t>helikobakteereita</a:t>
            </a:r>
            <a:r>
              <a:rPr lang="fi-FI" sz="1600" dirty="0" smtClean="0"/>
              <a:t>, tästä näytteestä löytyy runsaasti 13C-hiilidioksidia. </a:t>
            </a:r>
            <a:endParaRPr lang="fi-FI" sz="1600" dirty="0"/>
          </a:p>
        </p:txBody>
      </p:sp>
    </p:spTree>
    <p:extLst>
      <p:ext uri="{BB962C8B-B14F-4D97-AF65-F5344CB8AC3E}">
        <p14:creationId xmlns:p14="http://schemas.microsoft.com/office/powerpoint/2010/main" val="3992608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tsikko 1"/>
          <p:cNvSpPr>
            <a:spLocks noGrp="1"/>
          </p:cNvSpPr>
          <p:nvPr>
            <p:ph type="title"/>
          </p:nvPr>
        </p:nvSpPr>
        <p:spPr/>
        <p:txBody>
          <a:bodyPr/>
          <a:lstStyle/>
          <a:p>
            <a:r>
              <a:rPr lang="fi-FI" altLang="fi-FI" smtClean="0"/>
              <a:t>B12</a:t>
            </a:r>
          </a:p>
        </p:txBody>
      </p:sp>
      <p:sp>
        <p:nvSpPr>
          <p:cNvPr id="17411" name="Sisällön paikkamerkki 2"/>
          <p:cNvSpPr>
            <a:spLocks noGrp="1"/>
          </p:cNvSpPr>
          <p:nvPr>
            <p:ph idx="1"/>
          </p:nvPr>
        </p:nvSpPr>
        <p:spPr>
          <a:xfrm>
            <a:off x="457200" y="1628775"/>
            <a:ext cx="8229600" cy="4321175"/>
          </a:xfrm>
        </p:spPr>
        <p:txBody>
          <a:bodyPr/>
          <a:lstStyle/>
          <a:p>
            <a:r>
              <a:rPr lang="fi-FI" altLang="fi-FI" sz="1400" dirty="0" smtClean="0"/>
              <a:t>B12-vitamiinia on vain eläinperäisessä ruoassa. Mahassa vitamiini sitoutuu mahalaukun solujen valmistamaan sisäiseen tekijään (IF), jonka mukana se imeytyy ohutsuolesta. </a:t>
            </a:r>
          </a:p>
          <a:p>
            <a:r>
              <a:rPr lang="fi-FI" altLang="fi-FI" sz="1400" dirty="0" smtClean="0"/>
              <a:t>B12-vitamiinin puutetta on pääasiassa ikääntyneillä. Yhdellä kymmenesosalla yli 65-vuotiaista suomalaisista on todettu B12-vitamiinin puute. </a:t>
            </a:r>
          </a:p>
          <a:p>
            <a:r>
              <a:rPr lang="fi-FI" altLang="fi-FI" sz="1400" dirty="0" smtClean="0"/>
              <a:t>Iäkkäillä puutteen syy on yleensä B12-vitamiinin imeytymisen häiriö, jonka voi aiheuttaa </a:t>
            </a:r>
            <a:r>
              <a:rPr lang="fi-FI" altLang="fi-FI" sz="1400" dirty="0" err="1" smtClean="0"/>
              <a:t>gastriitti</a:t>
            </a:r>
            <a:r>
              <a:rPr lang="fi-FI" altLang="fi-FI" sz="1400" dirty="0" smtClean="0"/>
              <a:t>. </a:t>
            </a:r>
          </a:p>
          <a:p>
            <a:r>
              <a:rPr lang="fi-FI" altLang="fi-FI" sz="1400" dirty="0" smtClean="0"/>
              <a:t>Mahalaukun limakalvon </a:t>
            </a:r>
            <a:r>
              <a:rPr lang="fi-FI" altLang="fi-FI" sz="1400" dirty="0" err="1" smtClean="0"/>
              <a:t>artofia</a:t>
            </a:r>
            <a:r>
              <a:rPr lang="fi-FI" altLang="fi-FI" sz="1400" dirty="0" smtClean="0"/>
              <a:t> IF (</a:t>
            </a:r>
            <a:r>
              <a:rPr lang="fi-FI" altLang="fi-FI" sz="1400" dirty="0" err="1" smtClean="0"/>
              <a:t>intrinsic</a:t>
            </a:r>
            <a:r>
              <a:rPr lang="fi-FI" altLang="fi-FI" sz="1400" dirty="0" smtClean="0"/>
              <a:t> </a:t>
            </a:r>
            <a:r>
              <a:rPr lang="fi-FI" altLang="fi-FI" sz="1400" dirty="0" err="1" smtClean="0"/>
              <a:t>factor</a:t>
            </a:r>
            <a:r>
              <a:rPr lang="fi-FI" altLang="fi-FI" sz="1400" dirty="0" smtClean="0"/>
              <a:t>) puuttuu B12 imeytymishäiriö</a:t>
            </a:r>
          </a:p>
          <a:p>
            <a:pPr lvl="1"/>
            <a:r>
              <a:rPr lang="fi-FI" altLang="fi-FI" sz="1400" dirty="0" smtClean="0"/>
              <a:t>1137 S-B12-Vit</a:t>
            </a:r>
          </a:p>
          <a:p>
            <a:pPr lvl="2"/>
            <a:r>
              <a:rPr lang="fi-FI" altLang="fi-FI" sz="1400" dirty="0" smtClean="0"/>
              <a:t>B12 alle viitealueen (140-540 </a:t>
            </a:r>
            <a:r>
              <a:rPr lang="fi-FI" altLang="fi-FI" sz="1400" dirty="0" err="1" smtClean="0"/>
              <a:t>pmol</a:t>
            </a:r>
            <a:r>
              <a:rPr lang="fi-FI" altLang="fi-FI" sz="1400" dirty="0" smtClean="0"/>
              <a:t>/l) B12-vitamiinin puutos yleensä selvä</a:t>
            </a:r>
          </a:p>
          <a:p>
            <a:pPr lvl="2"/>
            <a:r>
              <a:rPr lang="fi-FI" altLang="fi-FI" sz="1400" dirty="0" smtClean="0"/>
              <a:t>B12 140-250 </a:t>
            </a:r>
            <a:r>
              <a:rPr lang="fi-FI" altLang="fi-FI" sz="1400" dirty="0" err="1" smtClean="0"/>
              <a:t>pmol</a:t>
            </a:r>
            <a:r>
              <a:rPr lang="fi-FI" altLang="fi-FI" sz="1400" dirty="0" smtClean="0"/>
              <a:t>/l suos. määrittää aktiivisen B12-vitamiinin pitoisuus</a:t>
            </a:r>
          </a:p>
          <a:p>
            <a:pPr lvl="1"/>
            <a:r>
              <a:rPr lang="fi-FI" altLang="fi-FI" sz="1400" dirty="0" smtClean="0"/>
              <a:t>1142 S-B12-TC2, </a:t>
            </a:r>
            <a:r>
              <a:rPr lang="fi-FI" altLang="fi-FI" sz="1400" dirty="0" err="1" smtClean="0"/>
              <a:t>Transkobalamiini</a:t>
            </a:r>
            <a:r>
              <a:rPr lang="fi-FI" altLang="fi-FI" sz="1400" dirty="0" smtClean="0"/>
              <a:t> II:een sitoutunut B12-vit</a:t>
            </a:r>
          </a:p>
          <a:p>
            <a:pPr lvl="2"/>
            <a:r>
              <a:rPr lang="fi-FI" altLang="fi-FI" sz="1400" dirty="0" smtClean="0"/>
              <a:t>Aktiivinen B12-vitamiini, 10-30% aktiivista muotoa</a:t>
            </a:r>
          </a:p>
          <a:p>
            <a:pPr lvl="1"/>
            <a:r>
              <a:rPr lang="fi-FI" altLang="fi-FI" sz="1400" dirty="0" smtClean="0"/>
              <a:t>1867 P-</a:t>
            </a:r>
            <a:r>
              <a:rPr lang="fi-FI" altLang="fi-FI" sz="1400" dirty="0" err="1" smtClean="0"/>
              <a:t>Hcyst</a:t>
            </a:r>
            <a:r>
              <a:rPr lang="fi-FI" altLang="fi-FI" sz="1400" dirty="0" smtClean="0"/>
              <a:t>, </a:t>
            </a:r>
            <a:r>
              <a:rPr lang="fi-FI" altLang="fi-FI" sz="1400" dirty="0" err="1" smtClean="0"/>
              <a:t>Homokysteiini</a:t>
            </a:r>
            <a:endParaRPr lang="fi-FI" altLang="fi-FI" sz="1400" dirty="0" smtClean="0"/>
          </a:p>
          <a:p>
            <a:pPr lvl="2"/>
            <a:r>
              <a:rPr lang="fi-FI" altLang="fi-FI" sz="1400" dirty="0" smtClean="0"/>
              <a:t>Nousee B12 puutoksessa</a:t>
            </a:r>
          </a:p>
          <a:p>
            <a:r>
              <a:rPr lang="fi-FI" altLang="fi-FI" sz="1400" dirty="0" err="1" smtClean="0"/>
              <a:t>Immunokemialliset</a:t>
            </a:r>
            <a:r>
              <a:rPr lang="fi-FI" altLang="fi-FI" sz="1400" dirty="0" smtClean="0"/>
              <a:t> menetelmät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p:cNvSpPr>
            <a:spLocks noGrp="1"/>
          </p:cNvSpPr>
          <p:nvPr>
            <p:ph type="title"/>
          </p:nvPr>
        </p:nvSpPr>
        <p:spPr/>
        <p:txBody>
          <a:bodyPr/>
          <a:lstStyle/>
          <a:p>
            <a:r>
              <a:rPr lang="fi-FI" altLang="fi-FI" smtClean="0"/>
              <a:t>Mahalaukun biomerkkiainetutkimus</a:t>
            </a:r>
          </a:p>
        </p:txBody>
      </p:sp>
      <p:sp>
        <p:nvSpPr>
          <p:cNvPr id="18435" name="Sisällön paikkamerkki 2"/>
          <p:cNvSpPr>
            <a:spLocks noGrp="1"/>
          </p:cNvSpPr>
          <p:nvPr>
            <p:ph idx="1"/>
          </p:nvPr>
        </p:nvSpPr>
        <p:spPr/>
        <p:txBody>
          <a:bodyPr/>
          <a:lstStyle/>
          <a:p>
            <a:r>
              <a:rPr lang="fi-FI" altLang="fi-FI" dirty="0" smtClean="0"/>
              <a:t>fP-Pepsin1 (</a:t>
            </a:r>
            <a:r>
              <a:rPr lang="fi-FI" altLang="fi-FI" dirty="0" err="1" smtClean="0"/>
              <a:t>pepsinogeeni</a:t>
            </a:r>
            <a:r>
              <a:rPr lang="fi-FI" altLang="fi-FI" dirty="0" smtClean="0"/>
              <a:t> I)</a:t>
            </a:r>
          </a:p>
          <a:p>
            <a:r>
              <a:rPr lang="fi-FI" altLang="fi-FI" dirty="0" smtClean="0"/>
              <a:t>fP-Pepsin2 (</a:t>
            </a:r>
            <a:r>
              <a:rPr lang="fi-FI" altLang="fi-FI" dirty="0" err="1" smtClean="0"/>
              <a:t>pepsinogeeni</a:t>
            </a:r>
            <a:r>
              <a:rPr lang="fi-FI" altLang="fi-FI" dirty="0" smtClean="0"/>
              <a:t> II)</a:t>
            </a:r>
          </a:p>
          <a:p>
            <a:r>
              <a:rPr lang="fi-FI" altLang="fi-FI" dirty="0" smtClean="0"/>
              <a:t>fP-Gastr17 (gastriini-17)</a:t>
            </a:r>
          </a:p>
          <a:p>
            <a:r>
              <a:rPr lang="fi-FI" altLang="fi-FI" dirty="0" smtClean="0"/>
              <a:t>S -</a:t>
            </a:r>
            <a:r>
              <a:rPr lang="fi-FI" altLang="fi-FI" dirty="0" err="1" smtClean="0"/>
              <a:t>HepyAbA</a:t>
            </a:r>
            <a:endParaRPr lang="fi-FI" altLang="fi-FI" dirty="0" smtClean="0"/>
          </a:p>
          <a:p>
            <a:r>
              <a:rPr lang="fi-FI" altLang="fi-FI" dirty="0" smtClean="0"/>
              <a:t>S –</a:t>
            </a:r>
            <a:r>
              <a:rPr lang="fi-FI" altLang="fi-FI" dirty="0" err="1" smtClean="0"/>
              <a:t>HepyAbG</a:t>
            </a:r>
            <a:endParaRPr lang="fi-FI" altLang="fi-FI" dirty="0" smtClean="0"/>
          </a:p>
          <a:p>
            <a:pPr marL="0" indent="0">
              <a:buNone/>
            </a:pPr>
            <a:endParaRPr lang="fi-FI" altLang="fi-FI" dirty="0" smtClean="0"/>
          </a:p>
          <a:p>
            <a:r>
              <a:rPr lang="fi-FI" altLang="fi-FI" dirty="0" smtClean="0"/>
              <a:t>Biomerkkiainepaketit suunnattu perusterveydenhuoltoon</a:t>
            </a:r>
          </a:p>
          <a:p>
            <a:r>
              <a:rPr lang="fi-FI" altLang="fi-FI" dirty="0" smtClean="0"/>
              <a:t>Paketit kalliita, hyöty?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uv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81075"/>
            <a:ext cx="76327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title"/>
          </p:nvPr>
        </p:nvSpPr>
        <p:spPr/>
        <p:txBody>
          <a:bodyPr/>
          <a:lstStyle/>
          <a:p>
            <a:r>
              <a:rPr lang="fi-FI" altLang="fi-FI" smtClean="0"/>
              <a:t>Laktoosi intoleranssi</a:t>
            </a:r>
          </a:p>
        </p:txBody>
      </p:sp>
      <p:sp>
        <p:nvSpPr>
          <p:cNvPr id="20483" name="Sisällön paikkamerkki 2"/>
          <p:cNvSpPr>
            <a:spLocks noGrp="1"/>
          </p:cNvSpPr>
          <p:nvPr>
            <p:ph idx="1"/>
          </p:nvPr>
        </p:nvSpPr>
        <p:spPr>
          <a:xfrm>
            <a:off x="457200" y="1700213"/>
            <a:ext cx="8229600" cy="4249737"/>
          </a:xfrm>
        </p:spPr>
        <p:txBody>
          <a:bodyPr/>
          <a:lstStyle/>
          <a:p>
            <a:r>
              <a:rPr lang="fi-FI" altLang="fi-FI" sz="1400" dirty="0" smtClean="0"/>
              <a:t>Nykyään voidaan geenitestillä todeta, onko henkilöllä </a:t>
            </a:r>
            <a:r>
              <a:rPr lang="fi-FI" altLang="fi-FI" sz="1400" dirty="0" err="1" smtClean="0"/>
              <a:t>laktaasi</a:t>
            </a:r>
            <a:r>
              <a:rPr lang="fi-FI" altLang="fi-FI" sz="1400" dirty="0" smtClean="0"/>
              <a:t>-entsyymin säilyttävää geenimuotoa vai ei. Geenitestin perusteella ei kuitenkaan voida päätellä oireiden voimakkuutta, koska oireiden syntyyn vaikuttavat muut yksilölliset ominaisuudet. Joillakin henkilöillä ei ilmaannu lainkaan oireita maitotuotteista. Laktoosin imeytymishäiriötä ei tarvitse hoitaa, jos siihen ei liity oireita.</a:t>
            </a:r>
          </a:p>
          <a:p>
            <a:r>
              <a:rPr lang="fi-FI" altLang="fi-FI" sz="1400" dirty="0" smtClean="0"/>
              <a:t>GEENITESTI, 4614 B-LAKT-D</a:t>
            </a:r>
          </a:p>
          <a:p>
            <a:pPr lvl="1"/>
            <a:r>
              <a:rPr lang="fi-FI" altLang="fi-FI" sz="1400" dirty="0" smtClean="0"/>
              <a:t>Määritetään minisekvensoinnilla potilaan </a:t>
            </a:r>
            <a:r>
              <a:rPr lang="fi-FI" altLang="fi-FI" sz="1400" dirty="0" err="1" smtClean="0"/>
              <a:t>laktaasigeenin</a:t>
            </a:r>
            <a:r>
              <a:rPr lang="fi-FI" altLang="fi-FI" sz="1400" dirty="0" smtClean="0"/>
              <a:t> säätelyalueella oleva sekvenssi (geenimuutos </a:t>
            </a:r>
            <a:r>
              <a:rPr lang="fi-FI" altLang="fi-FI" sz="1400" dirty="0" err="1" smtClean="0"/>
              <a:t>nukleotidissa</a:t>
            </a:r>
            <a:r>
              <a:rPr lang="fi-FI" altLang="fi-FI" sz="1400" dirty="0" smtClean="0"/>
              <a:t> -13910)</a:t>
            </a:r>
          </a:p>
          <a:p>
            <a:pPr lvl="1"/>
            <a:r>
              <a:rPr lang="fi-FI" altLang="fi-FI" sz="1400" dirty="0" smtClean="0"/>
              <a:t>CC-genotyyppi 70% aikuisista saa oireita laktoosista, lapsilla </a:t>
            </a:r>
            <a:r>
              <a:rPr lang="fi-FI" altLang="fi-FI" sz="1400" dirty="0" err="1" smtClean="0"/>
              <a:t>laktaasientsyymin</a:t>
            </a:r>
            <a:r>
              <a:rPr lang="fi-FI" altLang="fi-FI" sz="1400" dirty="0" smtClean="0"/>
              <a:t> aktiivisuus vähenee 5-12 v iässä. CT- tai TT-genotyyppi poissulkee primäärin </a:t>
            </a:r>
            <a:r>
              <a:rPr lang="fi-FI" altLang="fi-FI" sz="1400" dirty="0" err="1" smtClean="0"/>
              <a:t>laktoosimalabsorption</a:t>
            </a:r>
            <a:r>
              <a:rPr lang="fi-FI" altLang="fi-FI" sz="1400" dirty="0" smtClean="0"/>
              <a:t> kaiken ikäisillä (normaali laktoosin sieto)</a:t>
            </a:r>
          </a:p>
          <a:p>
            <a:r>
              <a:rPr lang="fi-FI" altLang="fi-FI" sz="1400" dirty="0" smtClean="0"/>
              <a:t>LAKTOOSIN IMEYTYMISEN TUTKIMINEN</a:t>
            </a:r>
          </a:p>
          <a:p>
            <a:pPr lvl="1"/>
            <a:r>
              <a:rPr lang="fi-FI" altLang="fi-FI" sz="1400" dirty="0" smtClean="0"/>
              <a:t>2197 Pt-</a:t>
            </a:r>
            <a:r>
              <a:rPr lang="fi-FI" altLang="fi-FI" sz="1400" dirty="0" err="1" smtClean="0"/>
              <a:t>Lakt</a:t>
            </a:r>
            <a:r>
              <a:rPr lang="fi-FI" altLang="fi-FI" sz="1400" dirty="0" smtClean="0"/>
              <a:t>-R-koe</a:t>
            </a:r>
          </a:p>
          <a:p>
            <a:pPr lvl="1"/>
            <a:r>
              <a:rPr lang="fi-FI" altLang="fi-FI" sz="1400" dirty="0" smtClean="0"/>
              <a:t>Edeltävästi yön yli paasto. 0-hetken veren sokeri (P-</a:t>
            </a:r>
            <a:r>
              <a:rPr lang="fi-FI" altLang="fi-FI" sz="1400" dirty="0" err="1" smtClean="0"/>
              <a:t>Gluk</a:t>
            </a:r>
            <a:r>
              <a:rPr lang="fi-FI" altLang="fi-FI" sz="1400" dirty="0" smtClean="0"/>
              <a:t>), jonka jälkeen annetaan </a:t>
            </a:r>
            <a:r>
              <a:rPr lang="fi-FI" altLang="fi-FI" sz="1400" dirty="0" err="1" smtClean="0"/>
              <a:t>p.o</a:t>
            </a:r>
            <a:r>
              <a:rPr lang="fi-FI" altLang="fi-FI" sz="1400" dirty="0" smtClean="0"/>
              <a:t>. 1g/kg, </a:t>
            </a:r>
            <a:r>
              <a:rPr lang="fi-FI" altLang="fi-FI" sz="1400" dirty="0" err="1" smtClean="0"/>
              <a:t>max</a:t>
            </a:r>
            <a:r>
              <a:rPr lang="fi-FI" altLang="fi-FI" sz="1400" dirty="0" smtClean="0"/>
              <a:t> 50g laktoosia. P-</a:t>
            </a:r>
            <a:r>
              <a:rPr lang="fi-FI" altLang="fi-FI" sz="1400" dirty="0" err="1" smtClean="0"/>
              <a:t>Gluk</a:t>
            </a:r>
            <a:r>
              <a:rPr lang="fi-FI" altLang="fi-FI" sz="1400" dirty="0" smtClean="0"/>
              <a:t> 20min ja 40 min kuluttua</a:t>
            </a:r>
          </a:p>
          <a:p>
            <a:pPr lvl="1"/>
            <a:r>
              <a:rPr lang="fi-FI" altLang="fi-FI" sz="1400" dirty="0" smtClean="0"/>
              <a:t>Jos laktoosin imeytyminen on normaalia, glukoositason nousu on yli 1.6 </a:t>
            </a:r>
            <a:r>
              <a:rPr lang="fi-FI" altLang="fi-FI" sz="1400" dirty="0" err="1" smtClean="0"/>
              <a:t>mmol</a:t>
            </a:r>
            <a:r>
              <a:rPr lang="fi-FI" altLang="fi-FI" sz="1400" dirty="0" smtClean="0"/>
              <a:t>/l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title"/>
          </p:nvPr>
        </p:nvSpPr>
        <p:spPr/>
        <p:txBody>
          <a:bodyPr/>
          <a:lstStyle/>
          <a:p>
            <a:r>
              <a:rPr lang="fi-FI" altLang="fi-FI" smtClean="0"/>
              <a:t>Keliakia</a:t>
            </a:r>
          </a:p>
        </p:txBody>
      </p:sp>
      <p:sp>
        <p:nvSpPr>
          <p:cNvPr id="22531" name="Sisällön paikkamerkki 2"/>
          <p:cNvSpPr>
            <a:spLocks noGrp="1"/>
          </p:cNvSpPr>
          <p:nvPr>
            <p:ph idx="1"/>
          </p:nvPr>
        </p:nvSpPr>
        <p:spPr>
          <a:xfrm>
            <a:off x="457200" y="1772817"/>
            <a:ext cx="8229600" cy="4177134"/>
          </a:xfrm>
        </p:spPr>
        <p:txBody>
          <a:bodyPr/>
          <a:lstStyle/>
          <a:p>
            <a:r>
              <a:rPr lang="fi-FI" altLang="fi-FI" sz="1400" dirty="0" smtClean="0"/>
              <a:t>Keliakia on väestötasolla yleinen tauti. Väestötutkimuksissa keliakiaa on todettu noin 2 prosentilla suomalaisista. Ihokeliakian yleisyys on noin kuudesosa suolen keliakian yleisyydestä. </a:t>
            </a:r>
          </a:p>
          <a:p>
            <a:r>
              <a:rPr lang="fi-FI" altLang="fi-FI" sz="1400" dirty="0" smtClean="0"/>
              <a:t>Keliakia voi ilmetä erilaisina oireina missä iässä tahansa. Se voi ilmetä jo pikkulapsilla, eniten sitä todetaan aikuisiässä, mutta se voi ilmaantua vasta vanhuudessa. </a:t>
            </a:r>
          </a:p>
          <a:p>
            <a:r>
              <a:rPr lang="fi-FI" altLang="fi-FI" sz="1400" dirty="0" smtClean="0"/>
              <a:t>Tyypillisimmät oireet ovat ripuli, löysät ulosteet, ylävatsan turvotus, ilmavaivat, painon lasku ja lapsilla kasvun hidastuminen. </a:t>
            </a:r>
            <a:r>
              <a:rPr lang="fi-FI" altLang="fi-FI" sz="1400" dirty="0"/>
              <a:t>Ihokeliakiassa esiintyy voimakkaasti kutisevia rakkuloita kyynärpäissä, polvissa ja pakaroissa. </a:t>
            </a:r>
            <a:endParaRPr lang="fi-FI" altLang="fi-FI" sz="1400" dirty="0" smtClean="0"/>
          </a:p>
          <a:p>
            <a:r>
              <a:rPr lang="fi-FI" altLang="fi-FI" sz="1400" dirty="0" smtClean="0"/>
              <a:t>Sairauteen liittyy usein ravintoaineiden imeytymishäiriö, jonka seurauksena voi esiintyä joidenkin ravintoaineiden puutosta. Yleisimmät ovat raudan ja </a:t>
            </a:r>
            <a:r>
              <a:rPr lang="fi-FI" altLang="fi-FI" sz="1400" dirty="0" err="1" smtClean="0"/>
              <a:t>foolihapon</a:t>
            </a:r>
            <a:r>
              <a:rPr lang="fi-FI" altLang="fi-FI" sz="1400" dirty="0" smtClean="0"/>
              <a:t> puute ja D-vitamiinin puute. Vähäoireinen / hoitamaton keliakia voi johtaa</a:t>
            </a:r>
          </a:p>
          <a:p>
            <a:pPr lvl="1"/>
            <a:r>
              <a:rPr lang="fi-FI" altLang="fi-FI" sz="1400" dirty="0"/>
              <a:t>p</a:t>
            </a:r>
            <a:r>
              <a:rPr lang="fi-FI" altLang="fi-FI" sz="1400" dirty="0" smtClean="0"/>
              <a:t>uutostiloihin</a:t>
            </a:r>
          </a:p>
          <a:p>
            <a:pPr lvl="1"/>
            <a:r>
              <a:rPr lang="fi-FI" altLang="fi-FI" sz="1400" dirty="0" smtClean="0"/>
              <a:t>suoliston ulkopuolisiin tautitiloihin</a:t>
            </a:r>
          </a:p>
          <a:p>
            <a:pPr lvl="1"/>
            <a:r>
              <a:rPr lang="fi-FI" altLang="fi-FI" sz="1400" dirty="0" smtClean="0"/>
              <a:t>suolistolymfoomaan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p:cNvSpPr>
            <a:spLocks noGrp="1"/>
          </p:cNvSpPr>
          <p:nvPr>
            <p:ph type="title"/>
          </p:nvPr>
        </p:nvSpPr>
        <p:spPr/>
        <p:txBody>
          <a:bodyPr/>
          <a:lstStyle/>
          <a:p>
            <a:r>
              <a:rPr lang="fi-FI" altLang="fi-FI" smtClean="0"/>
              <a:t>Keliakia</a:t>
            </a:r>
          </a:p>
        </p:txBody>
      </p:sp>
      <p:pic>
        <p:nvPicPr>
          <p:cNvPr id="21507" name="Kuv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63849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1"/>
          <p:cNvSpPr>
            <a:spLocks noGrp="1"/>
          </p:cNvSpPr>
          <p:nvPr>
            <p:ph type="title"/>
          </p:nvPr>
        </p:nvSpPr>
        <p:spPr/>
        <p:txBody>
          <a:bodyPr/>
          <a:lstStyle/>
          <a:p>
            <a:r>
              <a:rPr lang="fi-FI" altLang="fi-FI" smtClean="0"/>
              <a:t>Suolisto</a:t>
            </a:r>
          </a:p>
        </p:txBody>
      </p:sp>
      <p:pic>
        <p:nvPicPr>
          <p:cNvPr id="6147" name="Kuv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276475"/>
            <a:ext cx="5905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p:cNvSpPr>
            <a:spLocks noGrp="1"/>
          </p:cNvSpPr>
          <p:nvPr>
            <p:ph type="title"/>
          </p:nvPr>
        </p:nvSpPr>
        <p:spPr/>
        <p:txBody>
          <a:bodyPr/>
          <a:lstStyle/>
          <a:p>
            <a:r>
              <a:rPr lang="fi-FI" altLang="fi-FI" dirty="0" smtClean="0"/>
              <a:t>Keliakian vasta-aine tutkimukset</a:t>
            </a:r>
          </a:p>
        </p:txBody>
      </p:sp>
      <p:sp>
        <p:nvSpPr>
          <p:cNvPr id="24579" name="Sisällön paikkamerkki 2"/>
          <p:cNvSpPr>
            <a:spLocks noGrp="1"/>
          </p:cNvSpPr>
          <p:nvPr>
            <p:ph idx="1"/>
          </p:nvPr>
        </p:nvSpPr>
        <p:spPr/>
        <p:txBody>
          <a:bodyPr/>
          <a:lstStyle/>
          <a:p>
            <a:r>
              <a:rPr lang="fi-FI" altLang="fi-FI" sz="1600" dirty="0" smtClean="0"/>
              <a:t>Tutkimukset on tarkoitettu keliakian seulontaan silloin, kun </a:t>
            </a:r>
            <a:r>
              <a:rPr lang="fi-FI" altLang="fi-FI" sz="1600" dirty="0" err="1" smtClean="0"/>
              <a:t>IgA</a:t>
            </a:r>
            <a:r>
              <a:rPr lang="fi-FI" altLang="fi-FI" sz="1600" dirty="0" smtClean="0"/>
              <a:t>-puutosta ei ole poissuljettu. Mikäli oireiselle potilaalle saadaan negatiivinen tulos tulee tehdä </a:t>
            </a:r>
            <a:r>
              <a:rPr lang="fi-FI" altLang="fi-FI" sz="1600" dirty="0" err="1" smtClean="0"/>
              <a:t>IgA</a:t>
            </a:r>
            <a:r>
              <a:rPr lang="fi-FI" altLang="fi-FI" sz="1600" dirty="0" smtClean="0"/>
              <a:t>-määritys mahdollisen </a:t>
            </a:r>
            <a:r>
              <a:rPr lang="fi-FI" altLang="fi-FI" sz="1600" dirty="0" err="1" smtClean="0"/>
              <a:t>IgA</a:t>
            </a:r>
            <a:r>
              <a:rPr lang="fi-FI" altLang="fi-FI" sz="1600" dirty="0" smtClean="0"/>
              <a:t>-puutoksen toteamiseksi. </a:t>
            </a:r>
          </a:p>
          <a:p>
            <a:r>
              <a:rPr lang="fi-FI" altLang="fi-FI" sz="1600" dirty="0" smtClean="0"/>
              <a:t>Vasta-aine tutkimuksilla löydetään yli 90 % aktiivia keliakiaa sairastavista. </a:t>
            </a:r>
          </a:p>
          <a:p>
            <a:r>
              <a:rPr lang="fi-FI" altLang="fi-FI" sz="1600" dirty="0" err="1"/>
              <a:t>Transglutaminaasivasta</a:t>
            </a:r>
            <a:r>
              <a:rPr lang="fi-FI" altLang="fi-FI" sz="1600" dirty="0"/>
              <a:t>-ainemääritys on herkkä ja spesifinen ohutsuolen </a:t>
            </a:r>
            <a:r>
              <a:rPr lang="fi-FI" altLang="fi-FI" sz="1600" dirty="0" err="1"/>
              <a:t>villusatrofian</a:t>
            </a:r>
            <a:r>
              <a:rPr lang="fi-FI" altLang="fi-FI" sz="1600" dirty="0"/>
              <a:t> osoittaja.</a:t>
            </a:r>
            <a:endParaRPr lang="fi-FI" altLang="fi-FI" sz="1600" dirty="0" smtClean="0"/>
          </a:p>
          <a:p>
            <a:r>
              <a:rPr lang="fi-FI" altLang="fi-FI" sz="1600" dirty="0" err="1" smtClean="0"/>
              <a:t>Endomysium</a:t>
            </a:r>
            <a:r>
              <a:rPr lang="fi-FI" altLang="fi-FI" sz="1600" dirty="0" smtClean="0"/>
              <a:t> vasta-aineiden seulonta lisää hieman seulonnan herkkyyttä. Imeväisikäisillä esiintyy joskus </a:t>
            </a:r>
            <a:r>
              <a:rPr lang="fi-FI" altLang="fi-FI" sz="1600" dirty="0" err="1" smtClean="0"/>
              <a:t>deamidoituja</a:t>
            </a:r>
            <a:r>
              <a:rPr lang="fi-FI" altLang="fi-FI" sz="1600" dirty="0" smtClean="0"/>
              <a:t> </a:t>
            </a:r>
            <a:r>
              <a:rPr lang="fi-FI" altLang="fi-FI" sz="1600" dirty="0" err="1" smtClean="0"/>
              <a:t>gliadiinipeptidejä</a:t>
            </a:r>
            <a:r>
              <a:rPr lang="fi-FI" altLang="fi-FI" sz="1600" dirty="0" smtClean="0"/>
              <a:t> tunnistavia vasta-aineita keliakian ensimmäisenä serologisena merkkinä. </a:t>
            </a:r>
          </a:p>
          <a:p>
            <a:pPr lvl="1"/>
            <a:r>
              <a:rPr lang="fi-FI" altLang="fi-FI" sz="1600" dirty="0" err="1" smtClean="0"/>
              <a:t>IgG</a:t>
            </a:r>
            <a:r>
              <a:rPr lang="fi-FI" altLang="fi-FI" sz="1600" dirty="0" smtClean="0"/>
              <a:t>-luokan </a:t>
            </a:r>
            <a:r>
              <a:rPr lang="fi-FI" altLang="fi-FI" sz="1600" dirty="0" err="1" smtClean="0"/>
              <a:t>deamidoituja</a:t>
            </a:r>
            <a:r>
              <a:rPr lang="fi-FI" altLang="fi-FI" sz="1600" dirty="0" smtClean="0"/>
              <a:t> </a:t>
            </a:r>
            <a:r>
              <a:rPr lang="fi-FI" altLang="fi-FI" sz="1600" dirty="0" err="1" smtClean="0"/>
              <a:t>gliadiinipeptidejä</a:t>
            </a:r>
            <a:r>
              <a:rPr lang="fi-FI" altLang="fi-FI" sz="1600" dirty="0" smtClean="0"/>
              <a:t> tunnistavia vasta-aineita esiintyy kuitenkin myös muissa suolen limakalvovaurioissa (esim. allergiat ja infektiot) eikä näiden vasta-aineiden spesifisyys ja herkkyys keliakian suhteen ole yhtä korkea kuin </a:t>
            </a:r>
            <a:r>
              <a:rPr lang="fi-FI" altLang="fi-FI" sz="1600" dirty="0" err="1" smtClean="0"/>
              <a:t>kudostransglutaminaasi</a:t>
            </a:r>
            <a:r>
              <a:rPr lang="fi-FI" altLang="fi-FI" sz="1600" dirty="0" smtClean="0"/>
              <a:t>- ja </a:t>
            </a:r>
            <a:r>
              <a:rPr lang="fi-FI" altLang="fi-FI" sz="1600" dirty="0" err="1" smtClean="0"/>
              <a:t>endomysiumvasta</a:t>
            </a:r>
            <a:r>
              <a:rPr lang="fi-FI" altLang="fi-FI" sz="1600" dirty="0" smtClean="0"/>
              <a:t>-aineiden.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title"/>
          </p:nvPr>
        </p:nvSpPr>
        <p:spPr/>
        <p:txBody>
          <a:bodyPr/>
          <a:lstStyle/>
          <a:p>
            <a:r>
              <a:rPr lang="fi-FI" altLang="fi-FI" dirty="0" smtClean="0"/>
              <a:t>Keliakian diagnostiikka</a:t>
            </a:r>
          </a:p>
        </p:txBody>
      </p:sp>
      <p:sp>
        <p:nvSpPr>
          <p:cNvPr id="23555" name="Sisällön paikkamerkki 2"/>
          <p:cNvSpPr>
            <a:spLocks noGrp="1"/>
          </p:cNvSpPr>
          <p:nvPr>
            <p:ph idx="1"/>
          </p:nvPr>
        </p:nvSpPr>
        <p:spPr/>
        <p:txBody>
          <a:bodyPr/>
          <a:lstStyle/>
          <a:p>
            <a:r>
              <a:rPr lang="fi-FI" altLang="fi-FI" sz="1400" dirty="0" err="1" smtClean="0"/>
              <a:t>Transglutaminaasi</a:t>
            </a:r>
            <a:r>
              <a:rPr lang="fi-FI" altLang="fi-FI" sz="1400" dirty="0" smtClean="0"/>
              <a:t> vasta-ainemääritys on herkkä ja spesifinen ohutsuolen </a:t>
            </a:r>
            <a:r>
              <a:rPr lang="fi-FI" altLang="fi-FI" sz="1400" dirty="0" err="1" smtClean="0"/>
              <a:t>villusatrofian</a:t>
            </a:r>
            <a:r>
              <a:rPr lang="fi-FI" altLang="fi-FI" sz="1400" dirty="0" smtClean="0"/>
              <a:t> osoittaja. Hoitamattomassa tuoreessa keliakiassa positiivisia </a:t>
            </a:r>
            <a:r>
              <a:rPr lang="fi-FI" altLang="fi-FI" sz="1400" dirty="0" err="1" smtClean="0"/>
              <a:t>IgA</a:t>
            </a:r>
            <a:r>
              <a:rPr lang="fi-FI" altLang="fi-FI" sz="1400" dirty="0" smtClean="0"/>
              <a:t>-luokan vasta-aineita voidaan osoittaa lapsilla &gt;95 %:lla ja aikuisilla &gt;90 %:</a:t>
            </a:r>
            <a:r>
              <a:rPr lang="fi-FI" altLang="fi-FI" sz="1400" dirty="0" err="1" smtClean="0"/>
              <a:t>lla</a:t>
            </a:r>
            <a:r>
              <a:rPr lang="fi-FI" altLang="fi-FI" sz="1400" dirty="0" smtClean="0"/>
              <a:t>. </a:t>
            </a:r>
          </a:p>
          <a:p>
            <a:r>
              <a:rPr lang="fi-FI" altLang="fi-FI" sz="1400" dirty="0" err="1" smtClean="0"/>
              <a:t>IgA</a:t>
            </a:r>
            <a:r>
              <a:rPr lang="fi-FI" altLang="fi-FI" sz="1400" dirty="0" smtClean="0"/>
              <a:t>-puutospotilailla </a:t>
            </a:r>
            <a:r>
              <a:rPr lang="fi-FI" altLang="fi-FI" sz="1400" dirty="0" err="1" smtClean="0"/>
              <a:t>transglutaminaasi</a:t>
            </a:r>
            <a:r>
              <a:rPr lang="fi-FI" altLang="fi-FI" sz="1400" dirty="0" smtClean="0"/>
              <a:t> (</a:t>
            </a:r>
            <a:r>
              <a:rPr lang="fi-FI" altLang="fi-FI" sz="1400" dirty="0" err="1" smtClean="0"/>
              <a:t>IgA</a:t>
            </a:r>
            <a:r>
              <a:rPr lang="fi-FI" altLang="fi-FI" sz="1400" dirty="0" smtClean="0"/>
              <a:t>) vasta-ainetesti on negatiivinen, mutta </a:t>
            </a:r>
            <a:r>
              <a:rPr lang="fi-FI" altLang="fi-FI" sz="1400" dirty="0" err="1" smtClean="0"/>
              <a:t>IgG</a:t>
            </a:r>
            <a:r>
              <a:rPr lang="fi-FI" altLang="fi-FI" sz="1400" dirty="0" smtClean="0"/>
              <a:t>-luokan </a:t>
            </a:r>
            <a:r>
              <a:rPr lang="fi-FI" altLang="fi-FI" sz="1400" dirty="0" err="1" smtClean="0"/>
              <a:t>transglutaminaasi</a:t>
            </a:r>
            <a:r>
              <a:rPr lang="fi-FI" altLang="fi-FI" sz="1400" dirty="0" smtClean="0"/>
              <a:t>-, </a:t>
            </a:r>
            <a:r>
              <a:rPr lang="fi-FI" altLang="fi-FI" sz="1400" dirty="0" err="1" smtClean="0"/>
              <a:t>endomysium</a:t>
            </a:r>
            <a:r>
              <a:rPr lang="fi-FI" altLang="fi-FI" sz="1400" dirty="0" smtClean="0"/>
              <a:t>- tai </a:t>
            </a:r>
            <a:r>
              <a:rPr lang="fi-FI" altLang="fi-FI" sz="1400" dirty="0" err="1" smtClean="0"/>
              <a:t>gliadiinipeptidivasta</a:t>
            </a:r>
            <a:r>
              <a:rPr lang="fi-FI" altLang="fi-FI" sz="1400" dirty="0" smtClean="0"/>
              <a:t>-aineet positiiviset.</a:t>
            </a:r>
          </a:p>
          <a:p>
            <a:r>
              <a:rPr lang="fi-FI" altLang="fi-FI" sz="1400" dirty="0"/>
              <a:t>K</a:t>
            </a:r>
            <a:r>
              <a:rPr lang="fi-FI" altLang="fi-FI" sz="1400" dirty="0" smtClean="0"/>
              <a:t>eliakiassa tuloksiin vaikuttaa myös se että gluteenittoman dieetin aikana titterit laskevat. </a:t>
            </a:r>
            <a:r>
              <a:rPr lang="fi-FI" altLang="fi-FI" sz="1400" dirty="0" err="1" smtClean="0"/>
              <a:t>IgA</a:t>
            </a:r>
            <a:r>
              <a:rPr lang="fi-FI" altLang="fi-FI" sz="1400" dirty="0" smtClean="0"/>
              <a:t>-luokan </a:t>
            </a:r>
            <a:r>
              <a:rPr lang="fi-FI" altLang="fi-FI" sz="1400" dirty="0" err="1" smtClean="0"/>
              <a:t>transglutaminaasi</a:t>
            </a:r>
            <a:r>
              <a:rPr lang="fi-FI" altLang="fi-FI" sz="1400" dirty="0" smtClean="0"/>
              <a:t> vasta-aineet häviävät 6–12 kk kuluessa. Vasta-aineet ilmestyvät nopeasti jos dieetti pettää. Vasta-ainemäärityksiä voidaankin käyttää dieetin seurantaan.</a:t>
            </a:r>
          </a:p>
          <a:p>
            <a:r>
              <a:rPr lang="fi-FI" altLang="fi-FI" sz="1400" dirty="0" err="1" smtClean="0"/>
              <a:t>Transglutaminaasi</a:t>
            </a:r>
            <a:r>
              <a:rPr lang="fi-FI" altLang="fi-FI" sz="1400" dirty="0" smtClean="0"/>
              <a:t> vasta-aineita tavataan harvoin muilla kuin keliakiapotilailla. </a:t>
            </a:r>
          </a:p>
          <a:p>
            <a:r>
              <a:rPr lang="fi-FI" altLang="fi-FI" sz="1400" dirty="0" smtClean="0"/>
              <a:t>Keliakiapotilaiden immuunivaste on yksilöllinen, noin 5–15 % potilaista muodostaa vasta-aineita vain </a:t>
            </a:r>
            <a:r>
              <a:rPr lang="fi-FI" altLang="fi-FI" sz="1400" dirty="0" err="1" smtClean="0"/>
              <a:t>gliadiinia</a:t>
            </a:r>
            <a:r>
              <a:rPr lang="fi-FI" altLang="fi-FI" sz="1400" dirty="0" smtClean="0"/>
              <a:t> tai vain </a:t>
            </a:r>
            <a:r>
              <a:rPr lang="fi-FI" altLang="fi-FI" sz="1400" dirty="0" err="1" smtClean="0"/>
              <a:t>endomysiiniä</a:t>
            </a:r>
            <a:r>
              <a:rPr lang="fi-FI" altLang="fi-FI" sz="1400" dirty="0" smtClean="0"/>
              <a:t>/</a:t>
            </a:r>
            <a:r>
              <a:rPr lang="fi-FI" altLang="fi-FI" sz="1400" dirty="0" err="1" smtClean="0"/>
              <a:t>transglutaminaasia</a:t>
            </a:r>
            <a:r>
              <a:rPr lang="fi-FI" altLang="fi-FI" sz="1400" dirty="0" smtClean="0"/>
              <a:t> kohtaan. </a:t>
            </a:r>
          </a:p>
          <a:p>
            <a:pPr lvl="1"/>
            <a:r>
              <a:rPr lang="fi-FI" altLang="fi-FI" sz="1400" dirty="0" smtClean="0"/>
              <a:t>Keliakian seulontaan </a:t>
            </a:r>
            <a:r>
              <a:rPr lang="fi-FI" altLang="fi-FI" sz="1400" dirty="0" err="1" smtClean="0"/>
              <a:t>oliskin</a:t>
            </a:r>
            <a:r>
              <a:rPr lang="fi-FI" altLang="fi-FI" sz="1400" dirty="0" smtClean="0"/>
              <a:t> hyvä käyttää </a:t>
            </a:r>
            <a:r>
              <a:rPr lang="fi-FI" altLang="fi-FI" sz="1400" dirty="0" err="1" smtClean="0"/>
              <a:t>transglutaminaasi</a:t>
            </a:r>
            <a:r>
              <a:rPr lang="fi-FI" altLang="fi-FI" sz="1400" dirty="0" smtClean="0"/>
              <a:t>-vasta-aineita mittaavan testin rinnalla </a:t>
            </a:r>
            <a:r>
              <a:rPr lang="fi-FI" altLang="fi-FI" sz="1400" dirty="0" err="1" smtClean="0"/>
              <a:t>gliadiinipeptidivasta</a:t>
            </a:r>
            <a:r>
              <a:rPr lang="fi-FI" altLang="fi-FI" sz="1400" dirty="0" smtClean="0"/>
              <a:t>-ainetestiä tai </a:t>
            </a:r>
            <a:r>
              <a:rPr lang="fi-FI" altLang="fi-FI" sz="1400" dirty="0" err="1" smtClean="0"/>
              <a:t>endomysium</a:t>
            </a:r>
            <a:r>
              <a:rPr lang="fi-FI" altLang="fi-FI" sz="1400" dirty="0" smtClean="0"/>
              <a:t>- vasta-aineita mittaavaa testiä.</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p:txBody>
          <a:bodyPr/>
          <a:lstStyle/>
          <a:p>
            <a:r>
              <a:rPr lang="fi-FI" altLang="fi-FI" smtClean="0"/>
              <a:t>Keliakiatutkimukset</a:t>
            </a:r>
          </a:p>
        </p:txBody>
      </p:sp>
      <p:sp>
        <p:nvSpPr>
          <p:cNvPr id="3" name="Sisällön paikkamerkki 2"/>
          <p:cNvSpPr>
            <a:spLocks noGrp="1"/>
          </p:cNvSpPr>
          <p:nvPr>
            <p:ph idx="1"/>
          </p:nvPr>
        </p:nvSpPr>
        <p:spPr/>
        <p:txBody>
          <a:bodyPr/>
          <a:lstStyle/>
          <a:p>
            <a:pPr>
              <a:defRPr/>
            </a:pPr>
            <a:r>
              <a:rPr lang="fi-FI" dirty="0" smtClean="0"/>
              <a:t>Viitearvot</a:t>
            </a:r>
          </a:p>
          <a:p>
            <a:pPr>
              <a:defRPr/>
            </a:pPr>
            <a:endParaRPr lang="fi-FI" dirty="0"/>
          </a:p>
          <a:p>
            <a:pPr>
              <a:defRPr/>
            </a:pPr>
            <a:r>
              <a:rPr lang="fi-FI" dirty="0" smtClean="0"/>
              <a:t>S -</a:t>
            </a:r>
            <a:r>
              <a:rPr lang="fi-FI" dirty="0" err="1" smtClean="0"/>
              <a:t>DGPAbA</a:t>
            </a:r>
            <a:r>
              <a:rPr lang="fi-FI" dirty="0" smtClean="0"/>
              <a:t>           	alle 7   U/ml </a:t>
            </a:r>
          </a:p>
          <a:p>
            <a:pPr>
              <a:defRPr/>
            </a:pPr>
            <a:r>
              <a:rPr lang="fi-FI" dirty="0" smtClean="0"/>
              <a:t>S -</a:t>
            </a:r>
            <a:r>
              <a:rPr lang="fi-FI" dirty="0" err="1" smtClean="0"/>
              <a:t>DGPAbG</a:t>
            </a:r>
            <a:r>
              <a:rPr lang="fi-FI" dirty="0" smtClean="0"/>
              <a:t>  	alle 7  U/ml   </a:t>
            </a:r>
          </a:p>
          <a:p>
            <a:pPr>
              <a:defRPr/>
            </a:pPr>
            <a:r>
              <a:rPr lang="fi-FI" dirty="0" smtClean="0"/>
              <a:t>S -</a:t>
            </a:r>
            <a:r>
              <a:rPr lang="fi-FI" dirty="0" err="1" smtClean="0"/>
              <a:t>EMAbA</a:t>
            </a:r>
            <a:r>
              <a:rPr lang="fi-FI" dirty="0" smtClean="0"/>
              <a:t>  		alle 10  titteri  </a:t>
            </a:r>
          </a:p>
          <a:p>
            <a:pPr>
              <a:defRPr/>
            </a:pPr>
            <a:r>
              <a:rPr lang="fi-FI" dirty="0" smtClean="0"/>
              <a:t>S -</a:t>
            </a:r>
            <a:r>
              <a:rPr lang="fi-FI" dirty="0" err="1" smtClean="0"/>
              <a:t>tTGAbA</a:t>
            </a:r>
            <a:r>
              <a:rPr lang="fi-FI" dirty="0" smtClean="0"/>
              <a:t>  		alle 7  U/ml </a:t>
            </a:r>
          </a:p>
          <a:p>
            <a:pPr>
              <a:defRPr/>
            </a:pPr>
            <a:r>
              <a:rPr lang="fi-FI" dirty="0" smtClean="0"/>
              <a:t>S -</a:t>
            </a:r>
            <a:r>
              <a:rPr lang="fi-FI" dirty="0" err="1" smtClean="0"/>
              <a:t>IgA</a:t>
            </a:r>
            <a:r>
              <a:rPr lang="fi-FI" dirty="0" smtClean="0"/>
              <a:t>         		0.5 - 4.0  g/l naiset </a:t>
            </a:r>
          </a:p>
          <a:p>
            <a:pPr marL="0" indent="0">
              <a:buFontTx/>
              <a:buNone/>
              <a:defRPr/>
            </a:pPr>
            <a:r>
              <a:rPr lang="fi-FI" dirty="0" smtClean="0"/>
              <a:t> 			0.9 - 4.8  g/l miehet </a:t>
            </a:r>
          </a:p>
          <a:p>
            <a:pPr marL="0" indent="0">
              <a:buFontTx/>
              <a:buNone/>
              <a:defRPr/>
            </a:pPr>
            <a:endParaRPr lang="fi-FI"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Ulosteessa esiintyvä veri</a:t>
            </a:r>
            <a:endParaRPr lang="fi-FI" dirty="0"/>
          </a:p>
        </p:txBody>
      </p:sp>
      <p:sp>
        <p:nvSpPr>
          <p:cNvPr id="3" name="Sisällön paikkamerkki 2"/>
          <p:cNvSpPr>
            <a:spLocks noGrp="1"/>
          </p:cNvSpPr>
          <p:nvPr>
            <p:ph idx="1"/>
          </p:nvPr>
        </p:nvSpPr>
        <p:spPr/>
        <p:txBody>
          <a:bodyPr/>
          <a:lstStyle/>
          <a:p>
            <a:r>
              <a:rPr lang="fi-FI" sz="1200" dirty="0" smtClean="0"/>
              <a:t>Ulosteessa esiintyvän veren alkuperä on aina selvitettävä. Veri voi tulla jostakin peräaukon sairaudesta tai ylempää perä- tai paksusuolesta. </a:t>
            </a:r>
          </a:p>
          <a:p>
            <a:r>
              <a:rPr lang="fi-FI" sz="1200" dirty="0" smtClean="0"/>
              <a:t>Vähän kirkkaanpunaista verta </a:t>
            </a:r>
          </a:p>
          <a:p>
            <a:pPr lvl="1"/>
            <a:r>
              <a:rPr lang="fi-FI" sz="1200" dirty="0" smtClean="0"/>
              <a:t>Peräaukon haavaumassa ja ulkona olevissa pukamissa näkyy yleensä WC-paperissa pieniä määriä kirkkaan punaista verta. Vuotavissa pukamissa voi hieman kirkasta verta tippua pönttöön ulostamisen jälkeen. Jos tietää veren liittyvän pukamiin ja sitä on vähän, ei tarvitse heti hakeutua lääkäriin. Jos vuotoa tulee useiden päivien ajan, hoitoon on syytä hakeutua. </a:t>
            </a:r>
          </a:p>
          <a:p>
            <a:r>
              <a:rPr lang="fi-FI" sz="1200" dirty="0" smtClean="0"/>
              <a:t>Tummaa verta </a:t>
            </a:r>
          </a:p>
          <a:p>
            <a:pPr lvl="1"/>
            <a:r>
              <a:rPr lang="fi-FI" sz="1200" dirty="0" smtClean="0"/>
              <a:t>Perä- tai paksusuolen alueelta tuleva veri on aina merkki jostakin hoidettavasta sairaudesta, esimerkiksi tulehduksellisesta tai suolisyövästä. Veri on usein ulosteen pinnalla ja on yleensä tavallista tummempaa. Jos on ripulia, veri on sekoittunut siihen ja värjää koko löysän ulosteen tummaksi. </a:t>
            </a:r>
            <a:r>
              <a:rPr lang="fi-FI" sz="1200" dirty="0"/>
              <a:t>V</a:t>
            </a:r>
            <a:r>
              <a:rPr lang="fi-FI" sz="1200" dirty="0" smtClean="0"/>
              <a:t>eriripuli on vakavan suolitulehduksen tai mahdollisesti muun suolisairauden merkki.</a:t>
            </a:r>
          </a:p>
          <a:p>
            <a:r>
              <a:rPr lang="fi-FI" sz="1200" dirty="0" smtClean="0"/>
              <a:t>Mustat ulosteet</a:t>
            </a:r>
          </a:p>
          <a:p>
            <a:pPr lvl="1"/>
            <a:r>
              <a:rPr lang="fi-FI" sz="1200" dirty="0" smtClean="0"/>
              <a:t>Veriulosteen erityistapaus on musta uloste, joka on merkki runsaasta verenvuodosta ruoansulatuskavana yläosassa, esimerkiksi mahalaukussa. Kulkeutuessaan eteenpäin veri sekoittuu suolen sisältöön ja muuttuu tummaksi. Ulosteessa ei näy punaista verta, vaan ulosteet ovat tervamaisen tummia, melkein mustia. </a:t>
            </a:r>
          </a:p>
          <a:p>
            <a:r>
              <a:rPr lang="fi-FI" sz="1200" dirty="0" smtClean="0"/>
              <a:t>Mustikan tai rautalääkityksen aiheuttama tumma uloste on luonnollisesti viatonta. </a:t>
            </a:r>
          </a:p>
        </p:txBody>
      </p:sp>
    </p:spTree>
    <p:extLst>
      <p:ext uri="{BB962C8B-B14F-4D97-AF65-F5344CB8AC3E}">
        <p14:creationId xmlns:p14="http://schemas.microsoft.com/office/powerpoint/2010/main" val="67716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p:cNvSpPr>
            <a:spLocks noGrp="1"/>
          </p:cNvSpPr>
          <p:nvPr>
            <p:ph type="title"/>
          </p:nvPr>
        </p:nvSpPr>
        <p:spPr/>
        <p:txBody>
          <a:bodyPr/>
          <a:lstStyle/>
          <a:p>
            <a:r>
              <a:rPr lang="fi-FI" altLang="fi-FI" smtClean="0"/>
              <a:t>Suoliston verenvuodot</a:t>
            </a:r>
          </a:p>
        </p:txBody>
      </p:sp>
      <p:sp>
        <p:nvSpPr>
          <p:cNvPr id="26627" name="Sisällön paikkamerkki 2"/>
          <p:cNvSpPr>
            <a:spLocks noGrp="1"/>
          </p:cNvSpPr>
          <p:nvPr>
            <p:ph idx="1"/>
          </p:nvPr>
        </p:nvSpPr>
        <p:spPr/>
        <p:txBody>
          <a:bodyPr/>
          <a:lstStyle/>
          <a:p>
            <a:r>
              <a:rPr lang="fi-FI" altLang="fi-FI" sz="1400" dirty="0" smtClean="0"/>
              <a:t>Ulosteen veri</a:t>
            </a:r>
          </a:p>
          <a:p>
            <a:pPr lvl="1"/>
            <a:r>
              <a:rPr lang="fi-FI" altLang="fi-FI" sz="1400" dirty="0" smtClean="0"/>
              <a:t>Kasvaimet, haavaumat, verisuonien rakenneviat</a:t>
            </a:r>
          </a:p>
          <a:p>
            <a:pPr lvl="1"/>
            <a:r>
              <a:rPr lang="fi-FI" altLang="fi-FI" sz="1400" dirty="0" smtClean="0"/>
              <a:t>Paksusuolen syövän seulonta, raudanpuuteanemian syyn selvittäminen</a:t>
            </a:r>
          </a:p>
          <a:p>
            <a:r>
              <a:rPr lang="fi-FI" altLang="fi-FI" sz="1400" dirty="0" smtClean="0"/>
              <a:t>Kvalitatiivinen liuskakoe (F-Hb-O): normaalisti </a:t>
            </a:r>
            <a:r>
              <a:rPr lang="fi-FI" altLang="fi-FI" sz="1400" dirty="0" err="1" smtClean="0"/>
              <a:t>neg</a:t>
            </a:r>
            <a:r>
              <a:rPr lang="fi-FI" altLang="fi-FI" sz="1400" dirty="0" smtClean="0"/>
              <a:t>.</a:t>
            </a:r>
          </a:p>
          <a:p>
            <a:pPr lvl="1"/>
            <a:r>
              <a:rPr lang="fi-FI" altLang="fi-FI" sz="1400" dirty="0" smtClean="0"/>
              <a:t>Kolme eri päivinä otettua näytettä</a:t>
            </a:r>
          </a:p>
          <a:p>
            <a:r>
              <a:rPr lang="fi-FI" sz="1400" dirty="0" smtClean="0"/>
              <a:t>Ulosteen piilevän veren tutkiminen vatsa- tai suolisto-oireisilta tai aneemisilta potilailta sisältää monia sudenkuoppia. </a:t>
            </a:r>
          </a:p>
          <a:p>
            <a:pPr lvl="1"/>
            <a:r>
              <a:rPr lang="fi-FI" sz="1400" dirty="0" smtClean="0"/>
              <a:t>Negatiivinen testitulos ei luotettavasti sulje pois </a:t>
            </a:r>
          </a:p>
          <a:p>
            <a:pPr lvl="1"/>
            <a:r>
              <a:rPr lang="fi-FI" sz="1400" dirty="0" smtClean="0"/>
              <a:t>Ruoansulatuskanavan yläosasta kuten vatsalaukusta peräisin oleva hemoglobiini hajoaa entsyymien ja bakteerien vaikutuksesta</a:t>
            </a:r>
          </a:p>
          <a:p>
            <a:pPr lvl="1"/>
            <a:r>
              <a:rPr lang="fi-FI" sz="1400" dirty="0" smtClean="0"/>
              <a:t>Ylemmän ruoansulatuskanavan verenvuodon (kuten vatsahaava) havaitsemisessa tutkimuksen merkitys on vähäinen. </a:t>
            </a:r>
          </a:p>
          <a:p>
            <a:pPr lvl="1"/>
            <a:r>
              <a:rPr lang="fi-FI" sz="1400" dirty="0" smtClean="0"/>
              <a:t>Suoliston tihkuverenvuoto ei ole välttämättä päivittäistä ja siksi testi ei ole riittävän herkkä ohjaamaan tarpeellisiin jatkotutkimuksiin.</a:t>
            </a:r>
            <a:endParaRPr lang="fi-FI" altLang="fi-FI" sz="14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Yhdistelmätestit</a:t>
            </a:r>
            <a:endParaRPr lang="fi-FI" dirty="0"/>
          </a:p>
        </p:txBody>
      </p:sp>
      <p:sp>
        <p:nvSpPr>
          <p:cNvPr id="3" name="Sisällön paikkamerkki 2"/>
          <p:cNvSpPr>
            <a:spLocks noGrp="1"/>
          </p:cNvSpPr>
          <p:nvPr>
            <p:ph idx="1"/>
          </p:nvPr>
        </p:nvSpPr>
        <p:spPr/>
        <p:txBody>
          <a:bodyPr/>
          <a:lstStyle/>
          <a:p>
            <a:r>
              <a:rPr lang="fi-FI" sz="1400" dirty="0" smtClean="0"/>
              <a:t>FOB-</a:t>
            </a:r>
            <a:r>
              <a:rPr lang="fi-FI" sz="1400" dirty="0" err="1" smtClean="0"/>
              <a:t>Transferrin</a:t>
            </a:r>
            <a:r>
              <a:rPr lang="fi-FI" sz="1400" dirty="0" smtClean="0"/>
              <a:t> -testi</a:t>
            </a:r>
          </a:p>
          <a:p>
            <a:pPr lvl="1"/>
            <a:r>
              <a:rPr lang="fi-FI" sz="1400" dirty="0" smtClean="0"/>
              <a:t>Ulosteen piilevä veri kertoo ruoansulatuskanavan verenvuodosta. Tämä voi olla merkki esim. </a:t>
            </a:r>
            <a:r>
              <a:rPr lang="fi-FI" sz="1400" dirty="0" err="1" smtClean="0"/>
              <a:t>kolorektaalisyövästä</a:t>
            </a:r>
            <a:r>
              <a:rPr lang="fi-FI" sz="1400" dirty="0" smtClean="0"/>
              <a:t>. Tässä testissä ulosteesta määritetään lisäksi </a:t>
            </a:r>
            <a:r>
              <a:rPr lang="fi-FI" sz="1400" dirty="0" err="1" smtClean="0"/>
              <a:t>transferriiniä</a:t>
            </a:r>
            <a:r>
              <a:rPr lang="fi-FI" sz="1400" dirty="0" smtClean="0"/>
              <a:t>. Se on hemoglobiinia stabiilimpi proteiini ja osoittaa vuotopaikan olevan ylempänä mahasuolikanavassa. Se myös säilyy ulosteessa pitkään. </a:t>
            </a:r>
          </a:p>
          <a:p>
            <a:pPr lvl="1"/>
            <a:r>
              <a:rPr lang="fi-FI" sz="1400" dirty="0" smtClean="0"/>
              <a:t>FOB-</a:t>
            </a:r>
            <a:r>
              <a:rPr lang="fi-FI" sz="1400" dirty="0" err="1" smtClean="0"/>
              <a:t>Transferrin</a:t>
            </a:r>
            <a:r>
              <a:rPr lang="fi-FI" sz="1400" dirty="0" smtClean="0"/>
              <a:t> -testin herkkyys on 5.1 µg hemoglobiinia/g ulostetta ja 0.4 µg </a:t>
            </a:r>
            <a:r>
              <a:rPr lang="fi-FI" sz="1400" dirty="0" err="1" smtClean="0"/>
              <a:t>transferriinia</a:t>
            </a:r>
            <a:r>
              <a:rPr lang="fi-FI" sz="1400" dirty="0" smtClean="0"/>
              <a:t>/g ulostetta. </a:t>
            </a:r>
          </a:p>
          <a:p>
            <a:r>
              <a:rPr lang="fi-FI" sz="1400" dirty="0" err="1" smtClean="0"/>
              <a:t>ColonView</a:t>
            </a:r>
            <a:r>
              <a:rPr lang="fi-FI" sz="1400" dirty="0" smtClean="0"/>
              <a:t> -testi</a:t>
            </a:r>
          </a:p>
          <a:p>
            <a:pPr lvl="1"/>
            <a:r>
              <a:rPr lang="fi-FI" sz="1400" dirty="0" smtClean="0"/>
              <a:t>Hemoglobiini (Hb), veren punasolujen pääkomponentti, koostuu neljästä aminohappoketjusta. Hemoglobiinin aminohappoketjut kuitenkin irtoavat helposti toisistaan suolistossa siellä tapahtuneen verenvuodon jälkeen. </a:t>
            </a:r>
            <a:r>
              <a:rPr lang="fi-FI" sz="1400" dirty="0" err="1" smtClean="0"/>
              <a:t>Haptoglobiini</a:t>
            </a:r>
            <a:r>
              <a:rPr lang="fi-FI" sz="1400" dirty="0" smtClean="0"/>
              <a:t>-proteiinit sitovat nämä hemoglobiinin osaset tehokkaasti, muodostaen hemoglobiini/</a:t>
            </a:r>
            <a:r>
              <a:rPr lang="fi-FI" sz="1400" dirty="0" err="1" smtClean="0"/>
              <a:t>haptoglobiinikomplekseja</a:t>
            </a:r>
            <a:r>
              <a:rPr lang="fi-FI" sz="1400" dirty="0" smtClean="0"/>
              <a:t> (Hb/</a:t>
            </a:r>
            <a:r>
              <a:rPr lang="fi-FI" sz="1400" dirty="0" err="1" smtClean="0"/>
              <a:t>Hp</a:t>
            </a:r>
            <a:r>
              <a:rPr lang="fi-FI" sz="1400" dirty="0" smtClean="0"/>
              <a:t>). </a:t>
            </a:r>
          </a:p>
          <a:p>
            <a:pPr lvl="1"/>
            <a:r>
              <a:rPr lang="fi-FI" sz="1400" dirty="0" err="1" smtClean="0"/>
              <a:t>ColonView</a:t>
            </a:r>
            <a:r>
              <a:rPr lang="fi-FI" sz="1400" dirty="0" smtClean="0"/>
              <a:t>-kasetin Hb/</a:t>
            </a:r>
            <a:r>
              <a:rPr lang="fi-FI" sz="1400" dirty="0" err="1" smtClean="0"/>
              <a:t>Hp</a:t>
            </a:r>
            <a:r>
              <a:rPr lang="fi-FI" sz="1400" dirty="0" smtClean="0"/>
              <a:t>-testi jäljittää näitä komplekseja.</a:t>
            </a:r>
          </a:p>
          <a:p>
            <a:endParaRPr lang="fi-FI" sz="1400" dirty="0"/>
          </a:p>
        </p:txBody>
      </p:sp>
    </p:spTree>
    <p:extLst>
      <p:ext uri="{BB962C8B-B14F-4D97-AF65-F5344CB8AC3E}">
        <p14:creationId xmlns:p14="http://schemas.microsoft.com/office/powerpoint/2010/main" val="3399514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p:cNvSpPr>
            <a:spLocks noGrp="1"/>
          </p:cNvSpPr>
          <p:nvPr>
            <p:ph type="title"/>
          </p:nvPr>
        </p:nvSpPr>
        <p:spPr/>
        <p:txBody>
          <a:bodyPr/>
          <a:lstStyle/>
          <a:p>
            <a:r>
              <a:rPr lang="fi-FI" altLang="fi-FI" dirty="0" smtClean="0"/>
              <a:t>Tulehdukselliset suolistosairaudet</a:t>
            </a:r>
          </a:p>
        </p:txBody>
      </p:sp>
      <p:sp>
        <p:nvSpPr>
          <p:cNvPr id="28675" name="Sisällön paikkamerkki 2"/>
          <p:cNvSpPr>
            <a:spLocks noGrp="1"/>
          </p:cNvSpPr>
          <p:nvPr>
            <p:ph idx="1"/>
          </p:nvPr>
        </p:nvSpPr>
        <p:spPr/>
        <p:txBody>
          <a:bodyPr/>
          <a:lstStyle/>
          <a:p>
            <a:r>
              <a:rPr lang="fi-FI" altLang="fi-FI" sz="1600" dirty="0" err="1" smtClean="0"/>
              <a:t>Kalprotektiini</a:t>
            </a:r>
            <a:r>
              <a:rPr lang="fi-FI" altLang="fi-FI" sz="1600" dirty="0" smtClean="0"/>
              <a:t> on etenkin </a:t>
            </a:r>
            <a:r>
              <a:rPr lang="fi-FI" altLang="fi-FI" sz="1600" dirty="0" err="1" smtClean="0"/>
              <a:t>neutrofiilisista</a:t>
            </a:r>
            <a:r>
              <a:rPr lang="fi-FI" altLang="fi-FI" sz="1600" dirty="0" smtClean="0"/>
              <a:t> valkosoluista mutta myös </a:t>
            </a:r>
            <a:r>
              <a:rPr lang="fi-FI" altLang="fi-FI" sz="1600" dirty="0" err="1" smtClean="0"/>
              <a:t>monosyyteista</a:t>
            </a:r>
            <a:r>
              <a:rPr lang="fi-FI" altLang="fi-FI" sz="1600" dirty="0" smtClean="0"/>
              <a:t> ja aktivoituneista </a:t>
            </a:r>
            <a:r>
              <a:rPr lang="fi-FI" altLang="fi-FI" sz="1600" dirty="0" err="1" smtClean="0"/>
              <a:t>makrofageista</a:t>
            </a:r>
            <a:r>
              <a:rPr lang="fi-FI" altLang="fi-FI" sz="1600" dirty="0" smtClean="0"/>
              <a:t> vapautuva valkuaisaine. Se on kalsiumia ja sinkkiä sitova proteiini, joka koostuu yhdestä kevytketjusta ja kahdesta raskasketjusta. </a:t>
            </a:r>
          </a:p>
          <a:p>
            <a:r>
              <a:rPr lang="fi-FI" altLang="fi-FI" sz="1600" dirty="0" err="1" smtClean="0"/>
              <a:t>Neutrofiilien</a:t>
            </a:r>
            <a:r>
              <a:rPr lang="fi-FI" altLang="fi-FI" sz="1600" dirty="0" smtClean="0"/>
              <a:t> sytoplasman valkuaisaineesta on </a:t>
            </a:r>
            <a:r>
              <a:rPr lang="fi-FI" altLang="fi-FI" sz="1600" dirty="0" err="1" smtClean="0"/>
              <a:t>kalprotektiinia</a:t>
            </a:r>
            <a:r>
              <a:rPr lang="fi-FI" altLang="fi-FI" sz="1600" dirty="0" smtClean="0"/>
              <a:t> noin 60 %. </a:t>
            </a:r>
            <a:r>
              <a:rPr lang="fi-FI" altLang="fi-FI" sz="1600" dirty="0" err="1" smtClean="0"/>
              <a:t>Kalprotektiinia</a:t>
            </a:r>
            <a:r>
              <a:rPr lang="fi-FI" altLang="fi-FI" sz="1600" dirty="0" smtClean="0"/>
              <a:t> vapautuu </a:t>
            </a:r>
            <a:r>
              <a:rPr lang="fi-FI" altLang="fi-FI" sz="1600" dirty="0" err="1" smtClean="0"/>
              <a:t>neutrofiiliaktivaation</a:t>
            </a:r>
            <a:r>
              <a:rPr lang="fi-FI" altLang="fi-FI" sz="1600" dirty="0" smtClean="0"/>
              <a:t> myötä, jolloin se on mitattavissa muun muassa plasmasta, nivelnesteestä, syljestä, selkäydinnesteestä, virtsasta ja ulosteesta. </a:t>
            </a:r>
          </a:p>
          <a:p>
            <a:r>
              <a:rPr lang="fi-FI" altLang="fi-FI" sz="1600" dirty="0" smtClean="0"/>
              <a:t>Plasman </a:t>
            </a:r>
            <a:r>
              <a:rPr lang="fi-FI" altLang="fi-FI" sz="1600" dirty="0" err="1" smtClean="0"/>
              <a:t>kalprotektiinipitoisuus</a:t>
            </a:r>
            <a:r>
              <a:rPr lang="fi-FI" altLang="fi-FI" sz="1600" dirty="0" smtClean="0"/>
              <a:t> voi suurentua 5 - 40-kertaiseksi infektioiden ja tulehdussairauksien (esim. nivelreuma, krooninen bronkiitti) yhteydessä. </a:t>
            </a:r>
          </a:p>
          <a:p>
            <a:r>
              <a:rPr lang="fi-FI" altLang="fi-FI" sz="1600" dirty="0" err="1" smtClean="0"/>
              <a:t>Kalprotektiinin</a:t>
            </a:r>
            <a:r>
              <a:rPr lang="fi-FI" altLang="fi-FI" sz="1600" dirty="0" smtClean="0"/>
              <a:t> biologisia tehtäviä ei täysin tunneta, mutta se toimii muun muassa antimikrobisena proteiinina. </a:t>
            </a:r>
          </a:p>
          <a:p>
            <a:r>
              <a:rPr lang="fi-FI" altLang="fi-FI" sz="1600" dirty="0" smtClean="0"/>
              <a:t>Mitataan </a:t>
            </a:r>
            <a:r>
              <a:rPr lang="fi-FI" altLang="fi-FI" sz="1600" dirty="0" err="1" smtClean="0"/>
              <a:t>immunokemiallisella</a:t>
            </a:r>
            <a:r>
              <a:rPr lang="fi-FI" altLang="fi-FI" sz="1600" dirty="0" smtClean="0"/>
              <a:t> testillä</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p:cNvSpPr>
            <a:spLocks noGrp="1"/>
          </p:cNvSpPr>
          <p:nvPr>
            <p:ph type="title"/>
          </p:nvPr>
        </p:nvSpPr>
        <p:spPr/>
        <p:txBody>
          <a:bodyPr/>
          <a:lstStyle/>
          <a:p>
            <a:r>
              <a:rPr lang="fi-FI" altLang="fi-FI" dirty="0" err="1" smtClean="0"/>
              <a:t>Kalprotektiini</a:t>
            </a:r>
            <a:r>
              <a:rPr lang="fi-FI" altLang="fi-FI" dirty="0" smtClean="0"/>
              <a:t> tutkimus</a:t>
            </a:r>
          </a:p>
        </p:txBody>
      </p:sp>
      <p:sp>
        <p:nvSpPr>
          <p:cNvPr id="27651" name="Sisällön paikkamerkki 2"/>
          <p:cNvSpPr>
            <a:spLocks noGrp="1"/>
          </p:cNvSpPr>
          <p:nvPr>
            <p:ph idx="1"/>
          </p:nvPr>
        </p:nvSpPr>
        <p:spPr/>
        <p:txBody>
          <a:bodyPr/>
          <a:lstStyle/>
          <a:p>
            <a:r>
              <a:rPr lang="fi-FI" altLang="fi-FI" sz="1800" dirty="0" smtClean="0"/>
              <a:t>4871 F-</a:t>
            </a:r>
            <a:r>
              <a:rPr lang="fi-FI" altLang="fi-FI" sz="1800" dirty="0" err="1" smtClean="0"/>
              <a:t>Calpro</a:t>
            </a:r>
            <a:r>
              <a:rPr lang="fi-FI" altLang="fi-FI" sz="1800" dirty="0" smtClean="0"/>
              <a:t>, </a:t>
            </a:r>
            <a:r>
              <a:rPr lang="fi-FI" altLang="fi-FI" sz="1800" dirty="0" err="1" smtClean="0"/>
              <a:t>Kalprotektiini</a:t>
            </a:r>
            <a:r>
              <a:rPr lang="fi-FI" altLang="fi-FI" sz="1800" dirty="0" smtClean="0"/>
              <a:t>, ulosteesta</a:t>
            </a:r>
          </a:p>
          <a:p>
            <a:pPr lvl="1"/>
            <a:r>
              <a:rPr lang="fi-FI" altLang="fi-FI" sz="1800" dirty="0" smtClean="0"/>
              <a:t>Stabiili ja hyvin säilyvä proteiini</a:t>
            </a:r>
          </a:p>
          <a:p>
            <a:pPr lvl="1"/>
            <a:r>
              <a:rPr lang="fi-FI" altLang="fi-FI" sz="1800" dirty="0" smtClean="0"/>
              <a:t>Pitoisuus kohoaa suoliston inflammaation seurauksena</a:t>
            </a:r>
          </a:p>
          <a:p>
            <a:pPr lvl="1"/>
            <a:r>
              <a:rPr lang="fi-FI" altLang="fi-FI" sz="1800" dirty="0" smtClean="0"/>
              <a:t>Seulonnassa on käytössä myös pikatestejä</a:t>
            </a:r>
          </a:p>
          <a:p>
            <a:pPr lvl="1"/>
            <a:r>
              <a:rPr lang="fi-FI" altLang="fi-FI" sz="1800" dirty="0" smtClean="0"/>
              <a:t>Seurannassa käytetään kvantitatiivista testiä</a:t>
            </a:r>
          </a:p>
          <a:p>
            <a:pPr lvl="1"/>
            <a:r>
              <a:rPr lang="fi-FI" altLang="fi-FI" sz="1800" dirty="0" smtClean="0"/>
              <a:t>Indikaatiot: Ulosteen </a:t>
            </a:r>
            <a:r>
              <a:rPr lang="fi-FI" altLang="fi-FI" sz="1800" dirty="0" err="1" smtClean="0"/>
              <a:t>kalprotektiinia</a:t>
            </a:r>
            <a:r>
              <a:rPr lang="fi-FI" altLang="fi-FI" sz="1800" dirty="0" smtClean="0"/>
              <a:t> käytetään tulehduksellisten suolistotautien (haavainen </a:t>
            </a:r>
            <a:r>
              <a:rPr lang="fi-FI" altLang="fi-FI" sz="1800" dirty="0" err="1" smtClean="0"/>
              <a:t>koliitti</a:t>
            </a:r>
            <a:r>
              <a:rPr lang="fi-FI" altLang="fi-FI" sz="1800" dirty="0" smtClean="0"/>
              <a:t> ja </a:t>
            </a:r>
            <a:r>
              <a:rPr lang="fi-FI" altLang="fi-FI" sz="1800" dirty="0" err="1" smtClean="0"/>
              <a:t>Crohnin</a:t>
            </a:r>
            <a:r>
              <a:rPr lang="fi-FI" altLang="fi-FI" sz="1800" dirty="0" smtClean="0"/>
              <a:t> tauti) seulonnassa, aktiivisuuden arvioinnissa sekä hoidon tehon seurannassa. IBS:n erotusdiagnostiikka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tsikko 1"/>
          <p:cNvSpPr>
            <a:spLocks noGrp="1"/>
          </p:cNvSpPr>
          <p:nvPr>
            <p:ph type="title"/>
          </p:nvPr>
        </p:nvSpPr>
        <p:spPr/>
        <p:txBody>
          <a:bodyPr/>
          <a:lstStyle/>
          <a:p>
            <a:r>
              <a:rPr lang="fi-FI" altLang="fi-FI" dirty="0" smtClean="0"/>
              <a:t>Tulkinta</a:t>
            </a:r>
          </a:p>
        </p:txBody>
      </p:sp>
      <p:sp>
        <p:nvSpPr>
          <p:cNvPr id="29699" name="Sisällön paikkamerkki 2"/>
          <p:cNvSpPr>
            <a:spLocks noGrp="1"/>
          </p:cNvSpPr>
          <p:nvPr>
            <p:ph idx="1"/>
          </p:nvPr>
        </p:nvSpPr>
        <p:spPr/>
        <p:txBody>
          <a:bodyPr/>
          <a:lstStyle/>
          <a:p>
            <a:r>
              <a:rPr lang="fi-FI" altLang="fi-FI" sz="1800" dirty="0" smtClean="0"/>
              <a:t>Aikuiset ja lapset: alle 100 µg/g. Tulokset välillä 50 - 100 µg/g ovat raja-arvoisesti koholla.  </a:t>
            </a:r>
          </a:p>
          <a:p>
            <a:r>
              <a:rPr lang="fi-FI" altLang="fi-FI" sz="1800" dirty="0"/>
              <a:t>V</a:t>
            </a:r>
            <a:r>
              <a:rPr lang="fi-FI" altLang="fi-FI" sz="1800" dirty="0" smtClean="0"/>
              <a:t>iitealueen ylärajana pidetään </a:t>
            </a:r>
            <a:r>
              <a:rPr lang="fi-FI" altLang="fi-FI" sz="1800" dirty="0" err="1" smtClean="0"/>
              <a:t>kalproteiinipitoisuutta</a:t>
            </a:r>
            <a:r>
              <a:rPr lang="fi-FI" altLang="fi-FI" sz="1800" dirty="0" smtClean="0"/>
              <a:t> 100 µg/g ulostetta, joka erottelee diagnoosivaiheessa tulehdukselliset suolistosairaudet muista suolioireista. </a:t>
            </a:r>
          </a:p>
          <a:p>
            <a:pPr lvl="1"/>
            <a:r>
              <a:rPr lang="fi-FI" altLang="fi-FI" sz="1800" dirty="0"/>
              <a:t>r</a:t>
            </a:r>
            <a:r>
              <a:rPr lang="fi-FI" altLang="fi-FI" sz="1800" dirty="0" smtClean="0"/>
              <a:t>emissiovaiheessa olevissa tulehduksellisissa suolistosairauksissa </a:t>
            </a:r>
            <a:r>
              <a:rPr lang="fi-FI" altLang="fi-FI" sz="1800" dirty="0" err="1" smtClean="0"/>
              <a:t>kalprotektiinin</a:t>
            </a:r>
            <a:r>
              <a:rPr lang="fi-FI" altLang="fi-FI" sz="1800" dirty="0" smtClean="0"/>
              <a:t> taso on usein normaali</a:t>
            </a:r>
          </a:p>
          <a:p>
            <a:pPr lvl="1"/>
            <a:r>
              <a:rPr lang="fi-FI" altLang="fi-FI" sz="1800" dirty="0" smtClean="0"/>
              <a:t>aktiivisessa taudissa voimakkaasti koholla (&gt;1000 µg/g) </a:t>
            </a:r>
          </a:p>
          <a:p>
            <a:pPr lvl="1"/>
            <a:r>
              <a:rPr lang="fi-FI" altLang="fi-FI" sz="1800" dirty="0"/>
              <a:t>s</a:t>
            </a:r>
            <a:r>
              <a:rPr lang="fi-FI" altLang="fi-FI" sz="1800" dirty="0" smtClean="0"/>
              <a:t>elvästi kohonnut </a:t>
            </a:r>
            <a:r>
              <a:rPr lang="fi-FI" altLang="fi-FI" sz="1800" dirty="0" err="1" smtClean="0"/>
              <a:t>kalprotektiiniarvo</a:t>
            </a:r>
            <a:r>
              <a:rPr lang="fi-FI" altLang="fi-FI" sz="1800" dirty="0" smtClean="0"/>
              <a:t> kliinisesti oireettomassa vaiheessa edeltää usein </a:t>
            </a:r>
            <a:r>
              <a:rPr lang="fi-FI" altLang="fi-FI" sz="1800" dirty="0" err="1" smtClean="0"/>
              <a:t>relapsin</a:t>
            </a:r>
            <a:r>
              <a:rPr lang="fi-FI" altLang="fi-FI" sz="1800" dirty="0" smtClean="0"/>
              <a:t> kehittymistä - </a:t>
            </a:r>
            <a:r>
              <a:rPr lang="fi-FI" altLang="fi-FI" sz="1800" dirty="0" err="1" smtClean="0"/>
              <a:t>relapsin</a:t>
            </a:r>
            <a:r>
              <a:rPr lang="fi-FI" altLang="fi-FI" sz="1800" dirty="0" smtClean="0"/>
              <a:t> ennustamisessa on usein esitetty käytettävän päätösrajaa 150 µg/g.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Syöpämerkkiaineet</a:t>
            </a:r>
            <a:endParaRPr lang="fi-FI" dirty="0"/>
          </a:p>
        </p:txBody>
      </p:sp>
      <p:sp>
        <p:nvSpPr>
          <p:cNvPr id="3" name="Sisällön paikkamerkki 2"/>
          <p:cNvSpPr>
            <a:spLocks noGrp="1"/>
          </p:cNvSpPr>
          <p:nvPr>
            <p:ph idx="1"/>
          </p:nvPr>
        </p:nvSpPr>
        <p:spPr/>
        <p:txBody>
          <a:bodyPr/>
          <a:lstStyle/>
          <a:p>
            <a:r>
              <a:rPr lang="fi-FI" sz="1600" dirty="0" err="1"/>
              <a:t>Karsinoembryonaalinen</a:t>
            </a:r>
            <a:r>
              <a:rPr lang="fi-FI" sz="1600" dirty="0"/>
              <a:t> antigeeni on </a:t>
            </a:r>
            <a:r>
              <a:rPr lang="fi-FI" sz="1600" dirty="0" err="1"/>
              <a:t>glykopeptidikompleksi</a:t>
            </a:r>
            <a:r>
              <a:rPr lang="fi-FI" sz="1600" dirty="0"/>
              <a:t>. </a:t>
            </a:r>
            <a:r>
              <a:rPr lang="fi-FI" sz="1600" dirty="0" err="1"/>
              <a:t>CEA:ta</a:t>
            </a:r>
            <a:r>
              <a:rPr lang="fi-FI" sz="1600" dirty="0"/>
              <a:t> esiintyy embryonaalisissa ja </a:t>
            </a:r>
            <a:r>
              <a:rPr lang="fi-FI" sz="1600" dirty="0" err="1"/>
              <a:t>fetaalisissa</a:t>
            </a:r>
            <a:r>
              <a:rPr lang="fi-FI" sz="1600" dirty="0"/>
              <a:t> kudoksissa, esim. suolistossa, haimassa ja maksassa. Terveillä henkilöillä tavataan seerumissa pieniä määriä </a:t>
            </a:r>
            <a:r>
              <a:rPr lang="fi-FI" sz="1600" dirty="0" err="1"/>
              <a:t>CEA:ta</a:t>
            </a:r>
            <a:r>
              <a:rPr lang="fi-FI" sz="1600" dirty="0"/>
              <a:t>. Sitä tuottavat </a:t>
            </a:r>
            <a:r>
              <a:rPr lang="fi-FI" sz="1600" dirty="0" err="1"/>
              <a:t>gastrointestinaalikanavan</a:t>
            </a:r>
            <a:r>
              <a:rPr lang="fi-FI" sz="1600" dirty="0"/>
              <a:t> limakalvon solut.</a:t>
            </a:r>
          </a:p>
          <a:p>
            <a:r>
              <a:rPr lang="fi-FI" sz="1600" i="1" dirty="0" smtClean="0"/>
              <a:t>CA </a:t>
            </a:r>
            <a:r>
              <a:rPr lang="fi-FI" sz="1600" i="1" dirty="0"/>
              <a:t>19</a:t>
            </a:r>
            <a:r>
              <a:rPr lang="fi-FI" sz="1600" dirty="0"/>
              <a:t>-</a:t>
            </a:r>
            <a:r>
              <a:rPr lang="fi-FI" sz="1600" i="1" dirty="0"/>
              <a:t>9</a:t>
            </a:r>
            <a:r>
              <a:rPr lang="fi-FI" sz="1600" dirty="0"/>
              <a:t> esiintynee tuumorisoluissa lähinnä </a:t>
            </a:r>
            <a:r>
              <a:rPr lang="fi-FI" sz="1600" dirty="0" err="1"/>
              <a:t>glykolipideissä</a:t>
            </a:r>
            <a:r>
              <a:rPr lang="fi-FI" sz="1600" dirty="0"/>
              <a:t>, plasmassa taas </a:t>
            </a:r>
            <a:r>
              <a:rPr lang="fi-FI" sz="1600" dirty="0" err="1"/>
              <a:t>musiinina</a:t>
            </a:r>
            <a:r>
              <a:rPr lang="fi-FI" sz="1600" dirty="0"/>
              <a:t>, runsaasti hiilihydraatteja sisältävänä </a:t>
            </a:r>
            <a:r>
              <a:rPr lang="fi-FI" sz="1600" dirty="0" err="1"/>
              <a:t>glykoproteiinina</a:t>
            </a:r>
            <a:r>
              <a:rPr lang="fi-FI" sz="1600" dirty="0"/>
              <a:t>. CA19-9 </a:t>
            </a:r>
            <a:r>
              <a:rPr lang="fi-FI" sz="1600" dirty="0" err="1"/>
              <a:t>antigeenia</a:t>
            </a:r>
            <a:r>
              <a:rPr lang="fi-FI" sz="1600" dirty="0"/>
              <a:t> esiintyy haiman ja ruuansulatuskavan normaalissa solukossa ja myös tämän alueen syöpäsoluissa, joista se vapautuu verenkiertoon.</a:t>
            </a:r>
          </a:p>
          <a:p>
            <a:r>
              <a:rPr lang="fi-FI" sz="1600" dirty="0"/>
              <a:t>S</a:t>
            </a:r>
            <a:r>
              <a:rPr lang="fi-FI" sz="1600" dirty="0" smtClean="0"/>
              <a:t>yövissä </a:t>
            </a:r>
            <a:r>
              <a:rPr lang="fi-FI" sz="1600" dirty="0"/>
              <a:t>saattavat S-CA19-9 tai S-CEA olla koholla tai vain toinen merkkiaineista. </a:t>
            </a:r>
            <a:endParaRPr lang="fi-FI" sz="1600" dirty="0" smtClean="0"/>
          </a:p>
          <a:p>
            <a:r>
              <a:rPr lang="fi-FI" sz="1600" dirty="0" smtClean="0"/>
              <a:t>Ennen </a:t>
            </a:r>
            <a:r>
              <a:rPr lang="fi-FI" sz="1600" dirty="0"/>
              <a:t>hoitotoimenpiteitä määritetty syöpämerkkiaineen pitoisuus antaa viitteen siitä, kumpi on hyödyllisempi taudin seurannassa</a:t>
            </a:r>
            <a:r>
              <a:rPr lang="fi-FI" sz="1600" dirty="0" smtClean="0"/>
              <a:t>.</a:t>
            </a:r>
          </a:p>
        </p:txBody>
      </p:sp>
    </p:spTree>
    <p:extLst>
      <p:ext uri="{BB962C8B-B14F-4D97-AF65-F5344CB8AC3E}">
        <p14:creationId xmlns:p14="http://schemas.microsoft.com/office/powerpoint/2010/main" val="38754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ltLang="fi-FI" dirty="0" smtClean="0"/>
              <a:t>Vatsalaukun sairaudet</a:t>
            </a:r>
            <a:endParaRPr lang="fi-FI" dirty="0"/>
          </a:p>
        </p:txBody>
      </p:sp>
      <p:sp>
        <p:nvSpPr>
          <p:cNvPr id="3" name="Sisällön paikkamerkki 2"/>
          <p:cNvSpPr>
            <a:spLocks noGrp="1"/>
          </p:cNvSpPr>
          <p:nvPr>
            <p:ph idx="1"/>
          </p:nvPr>
        </p:nvSpPr>
        <p:spPr/>
        <p:txBody>
          <a:bodyPr/>
          <a:lstStyle/>
          <a:p>
            <a:pPr eaLnBrk="1" hangingPunct="1">
              <a:spcBef>
                <a:spcPct val="0"/>
              </a:spcBef>
            </a:pPr>
            <a:r>
              <a:rPr lang="fi-FI" altLang="fi-FI" dirty="0" smtClean="0">
                <a:latin typeface="Arial" panose="020B0604020202020204" pitchFamily="34" charset="0"/>
              </a:rPr>
              <a:t>Vatsan alueelle aiheuttaa moni sairaus ”tuntemuksia”, jotka potilas määrittelee ylävatsa oireiksi</a:t>
            </a:r>
          </a:p>
          <a:p>
            <a:pPr lvl="1" eaLnBrk="1" hangingPunct="1">
              <a:spcBef>
                <a:spcPct val="0"/>
              </a:spcBef>
            </a:pPr>
            <a:r>
              <a:rPr lang="fi-FI" altLang="fi-FI" dirty="0" smtClean="0">
                <a:latin typeface="Arial" panose="020B0604020202020204" pitchFamily="34" charset="0"/>
              </a:rPr>
              <a:t>Sydän sairaudet, maksasairaudet, haimasairaudet</a:t>
            </a:r>
          </a:p>
          <a:p>
            <a:pPr lvl="1" eaLnBrk="1" hangingPunct="1">
              <a:spcBef>
                <a:spcPct val="0"/>
              </a:spcBef>
            </a:pPr>
            <a:r>
              <a:rPr lang="fi-FI" altLang="fi-FI" dirty="0" smtClean="0">
                <a:latin typeface="Arial" panose="020B0604020202020204" pitchFamily="34" charset="0"/>
              </a:rPr>
              <a:t>Allergiat, psyyken sairaudet ym.</a:t>
            </a:r>
          </a:p>
          <a:p>
            <a:pPr eaLnBrk="1" hangingPunct="1">
              <a:spcBef>
                <a:spcPct val="0"/>
              </a:spcBef>
            </a:pPr>
            <a:r>
              <a:rPr lang="fi-FI" altLang="fi-FI" dirty="0" smtClean="0">
                <a:latin typeface="Arial" panose="020B0604020202020204" pitchFamily="34" charset="0"/>
              </a:rPr>
              <a:t>Vatsaan liittyvät sairaudet</a:t>
            </a:r>
          </a:p>
          <a:p>
            <a:pPr lvl="1" eaLnBrk="1" hangingPunct="1">
              <a:spcBef>
                <a:spcPct val="0"/>
              </a:spcBef>
            </a:pPr>
            <a:r>
              <a:rPr lang="fi-FI" altLang="fi-FI" dirty="0" err="1" smtClean="0">
                <a:latin typeface="Arial" panose="020B0604020202020204" pitchFamily="34" charset="0"/>
              </a:rPr>
              <a:t>Refluksitauti</a:t>
            </a:r>
            <a:r>
              <a:rPr lang="fi-FI" altLang="fi-FI" dirty="0" smtClean="0">
                <a:latin typeface="Arial" panose="020B0604020202020204" pitchFamily="34" charset="0"/>
              </a:rPr>
              <a:t>	</a:t>
            </a:r>
          </a:p>
          <a:p>
            <a:pPr lvl="1" eaLnBrk="1" hangingPunct="1">
              <a:spcBef>
                <a:spcPct val="0"/>
              </a:spcBef>
            </a:pPr>
            <a:r>
              <a:rPr lang="fi-FI" altLang="fi-FI" dirty="0" err="1" smtClean="0">
                <a:latin typeface="Arial" panose="020B0604020202020204" pitchFamily="34" charset="0"/>
              </a:rPr>
              <a:t>Gastriitti</a:t>
            </a:r>
            <a:endParaRPr lang="fi-FI" altLang="fi-FI" dirty="0" smtClean="0">
              <a:latin typeface="Arial" panose="020B0604020202020204" pitchFamily="34" charset="0"/>
            </a:endParaRPr>
          </a:p>
          <a:p>
            <a:pPr lvl="1" eaLnBrk="1" hangingPunct="1">
              <a:spcBef>
                <a:spcPct val="0"/>
              </a:spcBef>
            </a:pPr>
            <a:r>
              <a:rPr lang="fi-FI" altLang="fi-FI" dirty="0" err="1" smtClean="0">
                <a:latin typeface="Arial" panose="020B0604020202020204" pitchFamily="34" charset="0"/>
              </a:rPr>
              <a:t>Heikobakteeri</a:t>
            </a:r>
            <a:r>
              <a:rPr lang="fi-FI" altLang="fi-FI" dirty="0" smtClean="0">
                <a:latin typeface="Arial" panose="020B0604020202020204" pitchFamily="34" charset="0"/>
              </a:rPr>
              <a:t> infektio</a:t>
            </a:r>
          </a:p>
          <a:p>
            <a:pPr lvl="1" eaLnBrk="1" hangingPunct="1">
              <a:spcBef>
                <a:spcPct val="0"/>
              </a:spcBef>
            </a:pPr>
            <a:r>
              <a:rPr lang="fi-FI" altLang="fi-FI" dirty="0" smtClean="0">
                <a:latin typeface="Arial" panose="020B0604020202020204" pitchFamily="34" charset="0"/>
              </a:rPr>
              <a:t>Laktoosi-intoleranssi</a:t>
            </a:r>
          </a:p>
          <a:p>
            <a:endParaRPr lang="fi-FI" dirty="0"/>
          </a:p>
        </p:txBody>
      </p:sp>
    </p:spTree>
    <p:extLst>
      <p:ext uri="{BB962C8B-B14F-4D97-AF65-F5344CB8AC3E}">
        <p14:creationId xmlns:p14="http://schemas.microsoft.com/office/powerpoint/2010/main" val="1376632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err="1"/>
              <a:t>Karsinoembryonaalinen</a:t>
            </a:r>
            <a:r>
              <a:rPr lang="fi-FI" b="1" dirty="0"/>
              <a:t> </a:t>
            </a:r>
            <a:r>
              <a:rPr lang="fi-FI" b="1" dirty="0" smtClean="0"/>
              <a:t>antigeeni</a:t>
            </a:r>
            <a:endParaRPr lang="fi-FI" dirty="0"/>
          </a:p>
        </p:txBody>
      </p:sp>
      <p:sp>
        <p:nvSpPr>
          <p:cNvPr id="3" name="Sisällön paikkamerkki 2"/>
          <p:cNvSpPr>
            <a:spLocks noGrp="1"/>
          </p:cNvSpPr>
          <p:nvPr>
            <p:ph idx="1"/>
          </p:nvPr>
        </p:nvSpPr>
        <p:spPr>
          <a:xfrm>
            <a:off x="457200" y="1700809"/>
            <a:ext cx="8229600" cy="4249142"/>
          </a:xfrm>
        </p:spPr>
        <p:txBody>
          <a:bodyPr/>
          <a:lstStyle/>
          <a:p>
            <a:r>
              <a:rPr lang="fi-FI" sz="1600" dirty="0" smtClean="0"/>
              <a:t>CEA on paras </a:t>
            </a:r>
            <a:r>
              <a:rPr lang="fi-FI" sz="1600" dirty="0" err="1" smtClean="0"/>
              <a:t>kolorektaalisen</a:t>
            </a:r>
            <a:r>
              <a:rPr lang="fi-FI" sz="1600" dirty="0" smtClean="0"/>
              <a:t> syövän merkkiaine ja on hyödyllinen muissakin </a:t>
            </a:r>
            <a:r>
              <a:rPr lang="fi-FI" sz="1600" dirty="0" err="1" smtClean="0"/>
              <a:t>gastrointestinaalisissa</a:t>
            </a:r>
            <a:r>
              <a:rPr lang="fi-FI" sz="1600" dirty="0" smtClean="0"/>
              <a:t> syövissä. CEA kohoaa myös rinta- ja keuhkosyövässä sekä </a:t>
            </a:r>
            <a:r>
              <a:rPr lang="fi-FI" sz="1600" dirty="0" err="1" smtClean="0"/>
              <a:t>medullaarisessa</a:t>
            </a:r>
            <a:r>
              <a:rPr lang="fi-FI" sz="1600" dirty="0" smtClean="0"/>
              <a:t> kilpirauhassyövässä, samoin munasarja- ja kohdunkaulan syövässä.</a:t>
            </a:r>
          </a:p>
          <a:p>
            <a:r>
              <a:rPr lang="fi-FI" sz="1600" dirty="0" err="1" smtClean="0"/>
              <a:t>CEA:a</a:t>
            </a:r>
            <a:r>
              <a:rPr lang="fi-FI" sz="1600" dirty="0" smtClean="0"/>
              <a:t> käytetään ensisijaisesti syövän hoidon seurannassa. </a:t>
            </a:r>
          </a:p>
          <a:p>
            <a:pPr lvl="1"/>
            <a:r>
              <a:rPr lang="fi-FI" sz="1600" dirty="0"/>
              <a:t>s</a:t>
            </a:r>
            <a:r>
              <a:rPr lang="fi-FI" sz="1600" dirty="0" smtClean="0"/>
              <a:t>yövän seurannassa aleneva taso viittaa hyvään hoitovasteeseen</a:t>
            </a:r>
          </a:p>
          <a:p>
            <a:pPr lvl="1"/>
            <a:r>
              <a:rPr lang="fi-FI" sz="1600" dirty="0" smtClean="0"/>
              <a:t>perättäisissä näytteissä toistuva kohoava taso viittaa taudin uusiutumiseen</a:t>
            </a:r>
          </a:p>
          <a:p>
            <a:pPr lvl="1"/>
            <a:r>
              <a:rPr lang="fi-FI" sz="1600" dirty="0"/>
              <a:t>s</a:t>
            </a:r>
            <a:r>
              <a:rPr lang="fi-FI" sz="1600" dirty="0" smtClean="0"/>
              <a:t>äde- ja sytostaattihoidon yhteydessä, kun vaste on hyvä, taso voi ohimenevästi nousta kasvainsolujen kuollessa. </a:t>
            </a:r>
          </a:p>
          <a:p>
            <a:r>
              <a:rPr lang="fi-FI" sz="1600" dirty="0" err="1" smtClean="0"/>
              <a:t>Pankreatiitissa</a:t>
            </a:r>
            <a:r>
              <a:rPr lang="fi-FI" sz="1600" dirty="0" smtClean="0"/>
              <a:t> ja </a:t>
            </a:r>
            <a:r>
              <a:rPr lang="fi-FI" sz="1600" dirty="0" err="1" smtClean="0"/>
              <a:t>sappistaasissa</a:t>
            </a:r>
            <a:r>
              <a:rPr lang="fi-FI" sz="1600" dirty="0" smtClean="0"/>
              <a:t> taso on kohtalaisesti koholla jopa 50 - 70 %:lla tapauksista. </a:t>
            </a:r>
            <a:r>
              <a:rPr lang="fi-FI" sz="1600" dirty="0" err="1" smtClean="0"/>
              <a:t>Koliitti</a:t>
            </a:r>
            <a:r>
              <a:rPr lang="fi-FI" sz="1600" dirty="0" smtClean="0"/>
              <a:t> voi myös aiheuttaa virheellisiä positiivisia tuloksia.</a:t>
            </a:r>
          </a:p>
          <a:p>
            <a:r>
              <a:rPr lang="fi-FI" sz="1600" dirty="0" smtClean="0"/>
              <a:t>Yli kaksinkertainen taso </a:t>
            </a:r>
            <a:r>
              <a:rPr lang="fi-FI" sz="1600" dirty="0" err="1" smtClean="0"/>
              <a:t>askitesnesteessä</a:t>
            </a:r>
            <a:r>
              <a:rPr lang="fi-FI" sz="1600" dirty="0" smtClean="0"/>
              <a:t> seerumiin verrattuna viittaa </a:t>
            </a:r>
            <a:r>
              <a:rPr lang="fi-FI" sz="1600" dirty="0" err="1" smtClean="0"/>
              <a:t>gastrointestinaaliseen</a:t>
            </a:r>
            <a:r>
              <a:rPr lang="fi-FI" sz="1600" dirty="0" smtClean="0"/>
              <a:t> tai gynekologiseen syöpään. Vastaavasti korkea pitoisuus </a:t>
            </a:r>
            <a:r>
              <a:rPr lang="fi-FI" sz="1600" dirty="0" err="1" smtClean="0"/>
              <a:t>pleuranesteessä</a:t>
            </a:r>
            <a:r>
              <a:rPr lang="fi-FI" sz="1600" dirty="0" smtClean="0"/>
              <a:t> viittaa keuhkosyöpään.</a:t>
            </a:r>
            <a:endParaRPr lang="fi-FI" sz="1600" dirty="0"/>
          </a:p>
        </p:txBody>
      </p:sp>
    </p:spTree>
    <p:extLst>
      <p:ext uri="{BB962C8B-B14F-4D97-AF65-F5344CB8AC3E}">
        <p14:creationId xmlns:p14="http://schemas.microsoft.com/office/powerpoint/2010/main" val="1698510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CA 19-9</a:t>
            </a:r>
            <a:endParaRPr lang="fi-FI" dirty="0"/>
          </a:p>
        </p:txBody>
      </p:sp>
      <p:sp>
        <p:nvSpPr>
          <p:cNvPr id="3" name="Sisällön paikkamerkki 2"/>
          <p:cNvSpPr>
            <a:spLocks noGrp="1"/>
          </p:cNvSpPr>
          <p:nvPr>
            <p:ph idx="1"/>
          </p:nvPr>
        </p:nvSpPr>
        <p:spPr/>
        <p:txBody>
          <a:bodyPr/>
          <a:lstStyle/>
          <a:p>
            <a:r>
              <a:rPr lang="fi-FI" sz="1800" dirty="0" smtClean="0"/>
              <a:t>Kasvainmerkkinä haima-, maha-, sappitie- ja paksusuolisyöpäpotilaiden hoitoa seurattaessa. Ensimmäinen näyte tulisi ottaa ennen hoidon alkamista. </a:t>
            </a:r>
          </a:p>
          <a:p>
            <a:r>
              <a:rPr lang="fi-FI" sz="1800" dirty="0" smtClean="0"/>
              <a:t>Paksusuolen syövässä CEA on parempi merkkiaine, mutta CA 19-9 voi olla hyödyllinen CEA-negatiivisissa potilaissa. Määrittämällä molemmat merkkiaineet löydetään noin 90 % paksusuolensyöpätapauksista</a:t>
            </a:r>
          </a:p>
          <a:p>
            <a:r>
              <a:rPr lang="fi-FI" sz="1800" dirty="0" smtClean="0"/>
              <a:t>S -CA19-9 -pitoisuus on kohonnut lähes 70 %:lla maha- ja sappitiekarsinoomapotilaista ja noin 50 %:lla </a:t>
            </a:r>
            <a:r>
              <a:rPr lang="fi-FI" sz="1800" dirty="0" err="1" smtClean="0"/>
              <a:t>kolorektaalikarsinoomaa</a:t>
            </a:r>
            <a:r>
              <a:rPr lang="fi-FI" sz="1800" dirty="0" smtClean="0"/>
              <a:t> sairastavista. </a:t>
            </a:r>
          </a:p>
          <a:p>
            <a:r>
              <a:rPr lang="fi-FI" sz="1800" dirty="0" err="1" smtClean="0"/>
              <a:t>Pankreatiitissa</a:t>
            </a:r>
            <a:r>
              <a:rPr lang="fi-FI" sz="1800" dirty="0" smtClean="0"/>
              <a:t> ja </a:t>
            </a:r>
            <a:r>
              <a:rPr lang="fi-FI" sz="1800" dirty="0" err="1" smtClean="0"/>
              <a:t>sappistaasissa</a:t>
            </a:r>
            <a:r>
              <a:rPr lang="fi-FI" sz="1800" dirty="0" smtClean="0"/>
              <a:t> CA 19-9:n taso kohoaa 30 %:ssa tapauksista, mutta taso ylittää harvoin 500 </a:t>
            </a:r>
            <a:r>
              <a:rPr lang="fi-FI" sz="1800" dirty="0" err="1" smtClean="0"/>
              <a:t>kU</a:t>
            </a:r>
            <a:r>
              <a:rPr lang="fi-FI" sz="1800" dirty="0" smtClean="0"/>
              <a:t>/l.</a:t>
            </a:r>
            <a:endParaRPr lang="fi-FI" sz="1800" dirty="0"/>
          </a:p>
        </p:txBody>
      </p:sp>
    </p:spTree>
    <p:extLst>
      <p:ext uri="{BB962C8B-B14F-4D97-AF65-F5344CB8AC3E}">
        <p14:creationId xmlns:p14="http://schemas.microsoft.com/office/powerpoint/2010/main" val="3657267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Suolistosairauksien diagnostiikka</a:t>
            </a:r>
            <a:endParaRPr lang="fi-FI" dirty="0"/>
          </a:p>
        </p:txBody>
      </p:sp>
      <p:sp>
        <p:nvSpPr>
          <p:cNvPr id="3" name="Sisällön paikkamerkki 2"/>
          <p:cNvSpPr>
            <a:spLocks noGrp="1"/>
          </p:cNvSpPr>
          <p:nvPr>
            <p:ph idx="1"/>
          </p:nvPr>
        </p:nvSpPr>
        <p:spPr/>
        <p:txBody>
          <a:bodyPr/>
          <a:lstStyle/>
          <a:p>
            <a:r>
              <a:rPr lang="fi-FI" dirty="0" smtClean="0"/>
              <a:t>Suoliston oireiden ja sairauksien selvittämiseksi on kehitetty useita merkkiaineita. Niiden avulla saadaan tietoa etenkin suolistoon liittyvistä tulehduksista ja maligniteeteista. Monet niistä on kuitenkin </a:t>
            </a:r>
            <a:r>
              <a:rPr lang="fi-FI" dirty="0" err="1" smtClean="0"/>
              <a:t>epäspesifisiä</a:t>
            </a:r>
            <a:r>
              <a:rPr lang="fi-FI" dirty="0" smtClean="0"/>
              <a:t> ja ne mittavat etupäässä muuttunutta toimintaa tai syntynyttä vauriota. </a:t>
            </a:r>
            <a:endParaRPr lang="fi-FI" dirty="0"/>
          </a:p>
          <a:p>
            <a:r>
              <a:rPr lang="fi-FI" dirty="0" smtClean="0"/>
              <a:t>Diagnostiset merkkiaineet eivät suoraan auta kliinikkoa taudinmäärityksessä vaan useimmiten joudutaan kuitenkin turvautumaan tähystystutkimuksiin, joiden avulla saadaan otettua näytteitä suoraan kudoksesta ja tätä kautta saadaan taudinmääritys tehtyä luotettavasti.</a:t>
            </a:r>
          </a:p>
          <a:p>
            <a:r>
              <a:rPr lang="fi-FI" dirty="0" smtClean="0"/>
              <a:t>Tautien ja etenkin hoidon seurannassa ne ovat kuitenkin hyviä välineitä.</a:t>
            </a:r>
            <a:endParaRPr lang="fi-FI" dirty="0"/>
          </a:p>
        </p:txBody>
      </p:sp>
    </p:spTree>
    <p:extLst>
      <p:ext uri="{BB962C8B-B14F-4D97-AF65-F5344CB8AC3E}">
        <p14:creationId xmlns:p14="http://schemas.microsoft.com/office/powerpoint/2010/main" val="2563584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2015462"/>
            <a:ext cx="5040560" cy="3780420"/>
          </a:xfrm>
          <a:prstGeom prst="rect">
            <a:avLst/>
          </a:prstGeom>
        </p:spPr>
      </p:pic>
      <p:sp>
        <p:nvSpPr>
          <p:cNvPr id="10" name="Suorakulmio 9"/>
          <p:cNvSpPr/>
          <p:nvPr/>
        </p:nvSpPr>
        <p:spPr>
          <a:xfrm>
            <a:off x="5148064" y="980728"/>
            <a:ext cx="2339102" cy="923330"/>
          </a:xfrm>
          <a:prstGeom prst="rect">
            <a:avLst/>
          </a:prstGeom>
          <a:noFill/>
        </p:spPr>
        <p:txBody>
          <a:bodyPr wrap="none" lIns="91440" tIns="45720" rIns="91440" bIns="45720">
            <a:spAutoFit/>
          </a:bodyPr>
          <a:lstStyle/>
          <a:p>
            <a:pPr algn="ctr"/>
            <a:r>
              <a:rPr lang="fi-FI"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Kiitos!</a:t>
            </a:r>
            <a:endParaRPr lang="fi-FI"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192114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Vatsalaukku</a:t>
            </a:r>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204864"/>
            <a:ext cx="3997325"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53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1"/>
          <p:cNvSpPr>
            <a:spLocks noGrp="1"/>
          </p:cNvSpPr>
          <p:nvPr>
            <p:ph type="title"/>
          </p:nvPr>
        </p:nvSpPr>
        <p:spPr/>
        <p:txBody>
          <a:bodyPr/>
          <a:lstStyle/>
          <a:p>
            <a:r>
              <a:rPr lang="fi-FI" altLang="fi-FI" smtClean="0"/>
              <a:t>Refluksitauti</a:t>
            </a:r>
          </a:p>
        </p:txBody>
      </p:sp>
      <p:sp>
        <p:nvSpPr>
          <p:cNvPr id="8195" name="Sisällön paikkamerkki 2"/>
          <p:cNvSpPr>
            <a:spLocks noGrp="1"/>
          </p:cNvSpPr>
          <p:nvPr>
            <p:ph idx="1"/>
          </p:nvPr>
        </p:nvSpPr>
        <p:spPr/>
        <p:txBody>
          <a:bodyPr/>
          <a:lstStyle/>
          <a:p>
            <a:r>
              <a:rPr lang="fi-FI" altLang="fi-FI" sz="1400" dirty="0" err="1" smtClean="0"/>
              <a:t>Refluksitaudissa</a:t>
            </a:r>
            <a:r>
              <a:rPr lang="fi-FI" altLang="fi-FI" sz="1400" dirty="0" smtClean="0"/>
              <a:t> mahan sisältöä nousee toistuvasti takaisin ruokatorveen, mikä aiheuttaa närästystä ja oireita ruokatorvessa. </a:t>
            </a:r>
            <a:r>
              <a:rPr lang="fi-FI" altLang="fi-FI" sz="1400" dirty="0" err="1" smtClean="0"/>
              <a:t>Refluksitauti</a:t>
            </a:r>
            <a:r>
              <a:rPr lang="fi-FI" altLang="fi-FI" sz="1400" dirty="0" smtClean="0"/>
              <a:t> todetaan närästysoireen perusteella:</a:t>
            </a:r>
          </a:p>
          <a:p>
            <a:pPr lvl="1"/>
            <a:r>
              <a:rPr lang="fi-FI" altLang="fi-FI" sz="1400" dirty="0" smtClean="0"/>
              <a:t>vaikeita oireita on kerran viikossa tai useammin</a:t>
            </a:r>
          </a:p>
          <a:p>
            <a:pPr lvl="1"/>
            <a:r>
              <a:rPr lang="fi-FI" altLang="fi-FI" sz="1400" dirty="0" smtClean="0"/>
              <a:t>lieviä oireita kaksi kertaa viikossa tai enemmän. </a:t>
            </a:r>
          </a:p>
          <a:p>
            <a:r>
              <a:rPr lang="fi-FI" altLang="fi-FI" sz="1400" dirty="0" err="1" smtClean="0"/>
              <a:t>Refluksitauti</a:t>
            </a:r>
            <a:r>
              <a:rPr lang="fi-FI" altLang="fi-FI" sz="1400" dirty="0" smtClean="0"/>
              <a:t> johtuu useimmiten ruokatorven alaosassa olevan sulkijalihaksen huonosta toiminnasta. </a:t>
            </a:r>
          </a:p>
          <a:p>
            <a:r>
              <a:rPr lang="fi-FI" altLang="fi-FI" sz="1400" dirty="0" smtClean="0"/>
              <a:t>Myös palleatyrä voi häiritä sulkijalihaksen toimintaa. Palleatyrä syntyy kun mahalaukun yläosa tunkeutuu ruokatorven aukon kautta osittain rintaontelon puolelle. </a:t>
            </a:r>
          </a:p>
          <a:p>
            <a:pPr lvl="1"/>
            <a:r>
              <a:rPr lang="fi-FI" altLang="fi-FI" sz="1400" dirty="0" smtClean="0"/>
              <a:t>Tavallisin oire on närästys eli rinnanaluspolte. Se tuntuu keskellä ylävatsaa ja rintalastan alaosassa. Närästystä esiintyy etenkin runsaan aterian jälkeen ja makuulla. Kumartelu ja kiristävät vaatteet voivat pahentaa närästystä.</a:t>
            </a:r>
          </a:p>
          <a:p>
            <a:r>
              <a:rPr lang="fi-FI" altLang="fi-FI" sz="1400" dirty="0" smtClean="0"/>
              <a:t>Närästykseen liittyvä poltto johtuu mahanesteen suolahapon aiheuttamasta happamuudesta. Mahan sisäpintaa verhoava limakalvo kestää hyvin happoa, mutta ruokatorven limakalvo on sille herkkä.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p:cNvSpPr>
          <p:nvPr>
            <p:ph type="title"/>
          </p:nvPr>
        </p:nvSpPr>
        <p:spPr/>
        <p:txBody>
          <a:bodyPr/>
          <a:lstStyle/>
          <a:p>
            <a:r>
              <a:rPr lang="fi-FI" altLang="fi-FI" smtClean="0"/>
              <a:t>Atrofinen gastriitti</a:t>
            </a:r>
          </a:p>
        </p:txBody>
      </p:sp>
      <p:sp>
        <p:nvSpPr>
          <p:cNvPr id="9219" name="Sisällön paikkamerkki 2"/>
          <p:cNvSpPr>
            <a:spLocks noGrp="1"/>
          </p:cNvSpPr>
          <p:nvPr>
            <p:ph idx="1"/>
          </p:nvPr>
        </p:nvSpPr>
        <p:spPr>
          <a:xfrm>
            <a:off x="457200" y="1772817"/>
            <a:ext cx="8229600" cy="4177134"/>
          </a:xfrm>
        </p:spPr>
        <p:txBody>
          <a:bodyPr/>
          <a:lstStyle/>
          <a:p>
            <a:r>
              <a:rPr lang="fi-FI" altLang="fi-FI" sz="1400" dirty="0" smtClean="0"/>
              <a:t>Mahalaukun sisäosan </a:t>
            </a:r>
            <a:r>
              <a:rPr lang="fi-FI" altLang="fi-FI" sz="1400" dirty="0" err="1" smtClean="0"/>
              <a:t>limakavoa</a:t>
            </a:r>
            <a:r>
              <a:rPr lang="fi-FI" altLang="fi-FI" sz="1400" dirty="0" smtClean="0"/>
              <a:t> peittää limakerros, joka suojaa suolahapon ja pepsiini-entsyymin vaikutuksilta. Kun limakalvon kyky ylläpitää suojavaikutusta järkkyy, voi syntyä limakalvon eroosiota ja sitten </a:t>
            </a:r>
            <a:r>
              <a:rPr lang="fi-FI" altLang="fi-FI" sz="1400" dirty="0" err="1" smtClean="0"/>
              <a:t>peptinen</a:t>
            </a:r>
            <a:r>
              <a:rPr lang="fi-FI" altLang="fi-FI" sz="1400" dirty="0" smtClean="0"/>
              <a:t> limakalvon vaurio eli haavauma. </a:t>
            </a:r>
            <a:r>
              <a:rPr lang="fi-FI" altLang="fi-FI" sz="1400" dirty="0" err="1" smtClean="0"/>
              <a:t>Atrofinen</a:t>
            </a:r>
            <a:r>
              <a:rPr lang="fi-FI" altLang="fi-FI" sz="1400" dirty="0" smtClean="0"/>
              <a:t> </a:t>
            </a:r>
            <a:r>
              <a:rPr lang="fi-FI" altLang="fi-FI" sz="1400" dirty="0" err="1" smtClean="0"/>
              <a:t>gastriitti</a:t>
            </a:r>
            <a:r>
              <a:rPr lang="fi-FI" altLang="fi-FI" sz="1400" dirty="0" smtClean="0"/>
              <a:t> (AG) on useimmiten oireeton. Yksi yleisimmistä syistä on </a:t>
            </a:r>
            <a:r>
              <a:rPr lang="fi-FI" altLang="fi-FI" sz="1400" dirty="0" err="1" smtClean="0"/>
              <a:t>gastriitille</a:t>
            </a:r>
            <a:r>
              <a:rPr lang="fi-FI" altLang="fi-FI" sz="1400" dirty="0" smtClean="0"/>
              <a:t> on </a:t>
            </a:r>
            <a:r>
              <a:rPr lang="fi-FI" altLang="fi-FI" sz="1400" dirty="0" err="1" smtClean="0"/>
              <a:t>helikobakteeri</a:t>
            </a:r>
            <a:r>
              <a:rPr lang="fi-FI" altLang="fi-FI" sz="1400" dirty="0" smtClean="0"/>
              <a:t>-infektio. </a:t>
            </a:r>
            <a:r>
              <a:rPr lang="fi-FI" altLang="fi-FI" sz="1400" dirty="0" err="1" smtClean="0"/>
              <a:t>Helikobakteeri</a:t>
            </a:r>
            <a:r>
              <a:rPr lang="fi-FI" altLang="fi-FI" sz="1400" dirty="0" smtClean="0"/>
              <a:t>-infektion lisäksi korpuksen limakalvon </a:t>
            </a:r>
            <a:r>
              <a:rPr lang="fi-FI" altLang="fi-FI" sz="1400" dirty="0" err="1" smtClean="0"/>
              <a:t>gastriitin</a:t>
            </a:r>
            <a:r>
              <a:rPr lang="fi-FI" altLang="fi-FI" sz="1400" dirty="0" smtClean="0"/>
              <a:t> voi aiheuttaa myös autoimmuunitauti.</a:t>
            </a:r>
          </a:p>
          <a:p>
            <a:r>
              <a:rPr lang="fi-FI" altLang="fi-FI" sz="1400" dirty="0" smtClean="0"/>
              <a:t>Korpuksen limakalvon </a:t>
            </a:r>
            <a:r>
              <a:rPr lang="fi-FI" altLang="fi-FI" sz="1400" dirty="0" err="1" smtClean="0"/>
              <a:t>gastriitti</a:t>
            </a:r>
            <a:r>
              <a:rPr lang="fi-FI" altLang="fi-FI" sz="1400" dirty="0" smtClean="0"/>
              <a:t> johtaa haponerityksen vähenemiseen ja lopulta hapottomaan mahaan. Tämä lisää maha- ja ruokatorvisyövän riskiä. </a:t>
            </a:r>
          </a:p>
          <a:p>
            <a:r>
              <a:rPr lang="fi-FI" altLang="fi-FI" sz="1400" dirty="0" err="1" smtClean="0"/>
              <a:t>Gastriitti</a:t>
            </a:r>
            <a:r>
              <a:rPr lang="fi-FI" altLang="fi-FI" sz="1400" dirty="0" smtClean="0"/>
              <a:t> voi aiheuttaa myös vitamiinien ja hivenaineiden imeytymishäiriöitä. Joidenkin lääkeaineiden imeytyminen häiriintyy hapottoman mahan seurauksena. </a:t>
            </a:r>
          </a:p>
          <a:p>
            <a:pPr lvl="1"/>
            <a:r>
              <a:rPr lang="fi-FI" altLang="fi-FI" sz="1400" dirty="0" smtClean="0"/>
              <a:t>Vähentynyt haponeritys mahalaukussa voi myös lisätä vakavien infektioiden riskiä mahasuolikanavassa ja hengitysteissä.</a:t>
            </a:r>
          </a:p>
          <a:p>
            <a:r>
              <a:rPr lang="fi-FI" altLang="fi-FI" sz="1400" dirty="0" err="1" smtClean="0"/>
              <a:t>Antrumin</a:t>
            </a:r>
            <a:r>
              <a:rPr lang="fi-FI" altLang="fi-FI" sz="1400" dirty="0" smtClean="0"/>
              <a:t> </a:t>
            </a:r>
            <a:r>
              <a:rPr lang="fi-FI" altLang="fi-FI" sz="1400" dirty="0" err="1" smtClean="0"/>
              <a:t>gastriitti</a:t>
            </a:r>
            <a:r>
              <a:rPr lang="fi-FI" altLang="fi-FI" sz="1400" dirty="0" smtClean="0"/>
              <a:t> lisää haavataudin ja mahasyövän riskiä. </a:t>
            </a:r>
          </a:p>
          <a:p>
            <a:r>
              <a:rPr lang="fi-FI" altLang="fi-FI" sz="1400" dirty="0" smtClean="0"/>
              <a:t>Samanaikainen </a:t>
            </a:r>
            <a:r>
              <a:rPr lang="fi-FI" altLang="fi-FI" sz="1400" dirty="0" err="1" smtClean="0"/>
              <a:t>gastriitti</a:t>
            </a:r>
            <a:r>
              <a:rPr lang="fi-FI" altLang="fi-FI" sz="1400" dirty="0" smtClean="0"/>
              <a:t> korpuksessa ja </a:t>
            </a:r>
            <a:r>
              <a:rPr lang="fi-FI" altLang="fi-FI" sz="1400" dirty="0" err="1" smtClean="0"/>
              <a:t>antrumissa</a:t>
            </a:r>
            <a:r>
              <a:rPr lang="fi-FI" altLang="fi-FI" sz="1400" dirty="0" smtClean="0"/>
              <a:t> (</a:t>
            </a:r>
            <a:r>
              <a:rPr lang="fi-FI" altLang="fi-FI" sz="1400" dirty="0" err="1" smtClean="0"/>
              <a:t>pangastriitti</a:t>
            </a:r>
            <a:r>
              <a:rPr lang="fi-FI" altLang="fi-FI" sz="1400" dirty="0" smtClean="0"/>
              <a:t>) on mahasyövän vahvin tunnettu riskitila.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p:txBody>
          <a:bodyPr/>
          <a:lstStyle/>
          <a:p>
            <a:r>
              <a:rPr lang="fi-FI" altLang="fi-FI" smtClean="0"/>
              <a:t>Helikobakteeri</a:t>
            </a:r>
          </a:p>
        </p:txBody>
      </p:sp>
      <p:sp>
        <p:nvSpPr>
          <p:cNvPr id="11267" name="Sisällön paikkamerkki 2"/>
          <p:cNvSpPr>
            <a:spLocks noGrp="1"/>
          </p:cNvSpPr>
          <p:nvPr>
            <p:ph idx="1"/>
          </p:nvPr>
        </p:nvSpPr>
        <p:spPr/>
        <p:txBody>
          <a:bodyPr/>
          <a:lstStyle/>
          <a:p>
            <a:r>
              <a:rPr lang="fi-FI" altLang="fi-FI" sz="1400" dirty="0" err="1" smtClean="0"/>
              <a:t>Helikobakteeri</a:t>
            </a:r>
            <a:r>
              <a:rPr lang="fi-FI" altLang="fi-FI" sz="1400" dirty="0" smtClean="0"/>
              <a:t> (</a:t>
            </a:r>
            <a:r>
              <a:rPr lang="fi-FI" altLang="fi-FI" sz="1400" dirty="0" err="1" smtClean="0"/>
              <a:t>Helicobacter</a:t>
            </a:r>
            <a:r>
              <a:rPr lang="fi-FI" altLang="fi-FI" sz="1400" dirty="0" smtClean="0"/>
              <a:t> </a:t>
            </a:r>
            <a:r>
              <a:rPr lang="fi-FI" altLang="fi-FI" sz="1400" dirty="0" err="1" smtClean="0"/>
              <a:t>pylori</a:t>
            </a:r>
            <a:r>
              <a:rPr lang="fi-FI" altLang="fi-FI" sz="1400" dirty="0" smtClean="0"/>
              <a:t>) on mahalaukun limakalvolla, happamissa olosuhteissa viihtyvä sauvabakteeri. </a:t>
            </a:r>
          </a:p>
          <a:p>
            <a:r>
              <a:rPr lang="fi-FI" altLang="fi-FI" sz="1400" dirty="0" err="1" smtClean="0"/>
              <a:t>Helikobakteerin</a:t>
            </a:r>
            <a:r>
              <a:rPr lang="fi-FI" altLang="fi-FI" sz="1400" dirty="0" smtClean="0"/>
              <a:t> esiintyminen on vähentynyt teollistuneissa maissa. </a:t>
            </a:r>
          </a:p>
          <a:p>
            <a:r>
              <a:rPr lang="fi-FI" altLang="fi-FI" sz="1400" dirty="0" smtClean="0"/>
              <a:t>Saadessaan tartunnan ihmiselle kehittyy krooninen mahalaukun limakalvon tulehdus eli </a:t>
            </a:r>
            <a:r>
              <a:rPr lang="fi-FI" altLang="fi-FI" sz="1400" dirty="0" err="1" smtClean="0"/>
              <a:t>gastriitti</a:t>
            </a:r>
            <a:r>
              <a:rPr lang="fi-FI" altLang="fi-FI" sz="1400" dirty="0" smtClean="0"/>
              <a:t>. </a:t>
            </a:r>
            <a:r>
              <a:rPr lang="fi-FI" altLang="fi-FI" sz="1400" dirty="0" err="1" smtClean="0"/>
              <a:t>Helikobakteerin</a:t>
            </a:r>
            <a:r>
              <a:rPr lang="fi-FI" altLang="fi-FI" sz="1400" dirty="0" smtClean="0"/>
              <a:t> spontaani paranemistaipumus on vain 0,5 - 2 % vuodessa, joten häätöhoitoon tarvitaan lääkitys.</a:t>
            </a:r>
          </a:p>
          <a:p>
            <a:r>
              <a:rPr lang="fi-FI" altLang="fi-FI" sz="1400" dirty="0" err="1" smtClean="0"/>
              <a:t>Helikobakteeri</a:t>
            </a:r>
            <a:r>
              <a:rPr lang="fi-FI" altLang="fi-FI" sz="1400" dirty="0" smtClean="0"/>
              <a:t> tarttuu lapsiin todennäköisesti vanhemmilta tai isovanhemmilta. Vanhempien </a:t>
            </a:r>
            <a:r>
              <a:rPr lang="fi-FI" altLang="fi-FI" sz="1400" dirty="0" err="1" smtClean="0"/>
              <a:t>helikobakteeri</a:t>
            </a:r>
            <a:r>
              <a:rPr lang="fi-FI" altLang="fi-FI" sz="1400" dirty="0" smtClean="0"/>
              <a:t>-infektioiden määrä on vähentymässä ja tätä kautta myös lasten tartunnat vähenevät. Infektio on useimmiten oireeton. </a:t>
            </a:r>
          </a:p>
          <a:p>
            <a:r>
              <a:rPr lang="fi-FI" altLang="fi-FI" sz="1400" dirty="0" smtClean="0"/>
              <a:t>Noin 10-20 %:lla bakteerin saaneesta infektio aiheuttaa kroonisen </a:t>
            </a:r>
            <a:r>
              <a:rPr lang="fi-FI" altLang="fi-FI" sz="1400" dirty="0" err="1" smtClean="0"/>
              <a:t>gastriitin</a:t>
            </a:r>
            <a:r>
              <a:rPr lang="fi-FI" altLang="fi-FI" sz="1400" dirty="0" smtClean="0"/>
              <a:t>, johon joskus voi liittyä mahahaavan kehittyminen. </a:t>
            </a:r>
            <a:r>
              <a:rPr lang="fi-FI" altLang="fi-FI" sz="1400" dirty="0" err="1"/>
              <a:t>H</a:t>
            </a:r>
            <a:r>
              <a:rPr lang="fi-FI" altLang="fi-FI" sz="1400" dirty="0" err="1" smtClean="0"/>
              <a:t>elikobakteeriin</a:t>
            </a:r>
            <a:r>
              <a:rPr lang="fi-FI" altLang="fi-FI" sz="1400" dirty="0" smtClean="0"/>
              <a:t> voi liittyä myös lievempiä vatsaoireita. </a:t>
            </a:r>
            <a:r>
              <a:rPr lang="fi-FI" altLang="fi-FI" sz="1400" dirty="0"/>
              <a:t>H</a:t>
            </a:r>
            <a:r>
              <a:rPr lang="fi-FI" altLang="fi-FI" sz="1400" dirty="0" smtClean="0"/>
              <a:t>äädön jälkeen vain 10–15 % hoidetuista on vuoden kuluttua oireettomia. </a:t>
            </a:r>
          </a:p>
          <a:p>
            <a:r>
              <a:rPr lang="fi-FI" altLang="fi-FI" sz="1400" dirty="0" err="1" smtClean="0"/>
              <a:t>Helikobakteeri</a:t>
            </a:r>
            <a:r>
              <a:rPr lang="fi-FI" altLang="fi-FI" sz="1400" dirty="0" smtClean="0"/>
              <a:t>-infektio lisää mahasyövän vaaraa 2–6-kertaisesti.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1"/>
          <p:cNvSpPr>
            <a:spLocks noGrp="1"/>
          </p:cNvSpPr>
          <p:nvPr>
            <p:ph type="title"/>
          </p:nvPr>
        </p:nvSpPr>
        <p:spPr/>
        <p:txBody>
          <a:bodyPr/>
          <a:lstStyle/>
          <a:p>
            <a:r>
              <a:rPr lang="fi-FI" altLang="fi-FI" smtClean="0"/>
              <a:t>Helikobakteeri</a:t>
            </a:r>
          </a:p>
        </p:txBody>
      </p:sp>
      <p:pic>
        <p:nvPicPr>
          <p:cNvPr id="10243" name="Kuv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1844675"/>
            <a:ext cx="43434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1"/>
          <p:cNvSpPr>
            <a:spLocks noGrp="1"/>
          </p:cNvSpPr>
          <p:nvPr>
            <p:ph type="title"/>
          </p:nvPr>
        </p:nvSpPr>
        <p:spPr/>
        <p:txBody>
          <a:bodyPr/>
          <a:lstStyle/>
          <a:p>
            <a:r>
              <a:rPr lang="fi-FI" altLang="fi-FI" smtClean="0"/>
              <a:t>Laktoosi-intoleranssi</a:t>
            </a:r>
          </a:p>
        </p:txBody>
      </p:sp>
      <p:sp>
        <p:nvSpPr>
          <p:cNvPr id="12291" name="Sisällön paikkamerkki 2"/>
          <p:cNvSpPr>
            <a:spLocks noGrp="1"/>
          </p:cNvSpPr>
          <p:nvPr>
            <p:ph idx="1"/>
          </p:nvPr>
        </p:nvSpPr>
        <p:spPr/>
        <p:txBody>
          <a:bodyPr/>
          <a:lstStyle/>
          <a:p>
            <a:r>
              <a:rPr lang="fi-FI" altLang="fi-FI" sz="1400" dirty="0" smtClean="0"/>
              <a:t>Maitosokeria eli laktoosia pilkkoo suolessa </a:t>
            </a:r>
            <a:r>
              <a:rPr lang="fi-FI" altLang="fi-FI" sz="1400" dirty="0" err="1" smtClean="0"/>
              <a:t>laktaasi</a:t>
            </a:r>
            <a:r>
              <a:rPr lang="fi-FI" altLang="fi-FI" sz="1400" dirty="0" smtClean="0"/>
              <a:t>-entsyymi. Vain pilkkoutunut maitosokeri pystyy imeytymään ohutsuolesta verenkiertoon. </a:t>
            </a:r>
            <a:r>
              <a:rPr lang="fi-FI" altLang="fi-FI" sz="1400" dirty="0" err="1" smtClean="0"/>
              <a:t>Laktaasin</a:t>
            </a:r>
            <a:r>
              <a:rPr lang="fi-FI" altLang="fi-FI" sz="1400" dirty="0" smtClean="0"/>
              <a:t> puuttuessa laktoosi jää suoleen ja kulkeutuu suolensisällön mukana eteenpäin. </a:t>
            </a:r>
          </a:p>
          <a:p>
            <a:r>
              <a:rPr lang="fi-FI" altLang="fi-FI" sz="1400" dirty="0" err="1" smtClean="0"/>
              <a:t>Laktaasi</a:t>
            </a:r>
            <a:r>
              <a:rPr lang="fi-FI" altLang="fi-FI" sz="1400" dirty="0" smtClean="0"/>
              <a:t>-entsyymin geenissä on kauan sitten tapahtunut mutaatio, jonka seurauksena entsyymi ei häviäkään aikuistuessa. Afrikkalaisilla ja aasialaisilla alkuperäiskansoilla 90 %:lla on edelleen "vanha geenimuoto". Pitkään maitotaloudessa elävillä kansoilla, kuten pohjoismaalaisilla, uusi geenimuoto on yleisempi kuin vanha. </a:t>
            </a:r>
          </a:p>
          <a:p>
            <a:r>
              <a:rPr lang="fi-FI" altLang="fi-FI" sz="1400" dirty="0" smtClean="0"/>
              <a:t>Laktoosi-intoleranssi tarkoittaa, että </a:t>
            </a:r>
            <a:r>
              <a:rPr lang="fi-FI" altLang="fi-FI" sz="1400" dirty="0" err="1" smtClean="0"/>
              <a:t>laktaasi</a:t>
            </a:r>
            <a:r>
              <a:rPr lang="fi-FI" altLang="fi-FI" sz="1400" dirty="0" smtClean="0"/>
              <a:t>-entsyymin puuttuessa esiintyy oireita. Osalla ihmisiä </a:t>
            </a:r>
            <a:r>
              <a:rPr lang="fi-FI" altLang="fi-FI" sz="1400" dirty="0" err="1" smtClean="0"/>
              <a:t>laktaasin</a:t>
            </a:r>
            <a:r>
              <a:rPr lang="fi-FI" altLang="fi-FI" sz="1400" dirty="0" smtClean="0"/>
              <a:t> puutteeseen ei liity mitään vaivoja. </a:t>
            </a:r>
          </a:p>
          <a:p>
            <a:r>
              <a:rPr lang="fi-FI" altLang="fi-FI" sz="1400" dirty="0" smtClean="0"/>
              <a:t>Laktoosi-intoleranssi voi ilmetä lapsilla aikaisintaan kouluiästä lähtien. Usein tila kuitenkin todetaan vasta aikuisiällä. </a:t>
            </a:r>
          </a:p>
          <a:p>
            <a:r>
              <a:rPr lang="fi-FI" altLang="fi-FI" sz="1400" dirty="0" smtClean="0"/>
              <a:t>Erittäin harvinainen poikkeus on syntymästä lähtien ilmenevä </a:t>
            </a:r>
            <a:r>
              <a:rPr lang="fi-FI" altLang="fi-FI" sz="1400" dirty="0" err="1" smtClean="0"/>
              <a:t>laktaasi</a:t>
            </a:r>
            <a:r>
              <a:rPr lang="fi-FI" altLang="fi-FI" sz="1400" dirty="0" smtClean="0"/>
              <a:t>-entsyymin puutos, joka löytyy Suomessa keskimäärin yhdellä vastasyntyneellä vuodessa. </a:t>
            </a:r>
          </a:p>
          <a:p>
            <a:endParaRPr lang="fi-FI" altLang="fi-FI" dirty="0" smtClean="0"/>
          </a:p>
        </p:txBody>
      </p:sp>
    </p:spTree>
  </p:cSld>
  <p:clrMapOvr>
    <a:masterClrMapping/>
  </p:clrMapOvr>
</p:sld>
</file>

<file path=ppt/theme/theme1.xml><?xml version="1.0" encoding="utf-8"?>
<a:theme xmlns:a="http://schemas.openxmlformats.org/drawingml/2006/main" name="PowerPoint -pohja[1]">
  <a:themeElements>
    <a:clrScheme name="PowerPoint -pohja[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 -pohja[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pohja[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pohja[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pohja[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pohja[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pohja[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pohja[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pohja[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pohja[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pohja[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pohja[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pohja[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pohja[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-pohja[1]</Template>
  <TotalTime>2624</TotalTime>
  <Words>2281</Words>
  <Application>Microsoft Office PowerPoint</Application>
  <PresentationFormat>Näytössä katseltava diaesitys (4:3)</PresentationFormat>
  <Paragraphs>212</Paragraphs>
  <Slides>33</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33</vt:i4>
      </vt:variant>
    </vt:vector>
  </HeadingPairs>
  <TitlesOfParts>
    <vt:vector size="36" baseType="lpstr">
      <vt:lpstr>Arial</vt:lpstr>
      <vt:lpstr>Lucida Sans</vt:lpstr>
      <vt:lpstr>PowerPoint -pohja[1]</vt:lpstr>
      <vt:lpstr>Suolistosairaudet ja niiden diagnosointi  Kari Åkerman 17.2.2018</vt:lpstr>
      <vt:lpstr>Suolisto</vt:lpstr>
      <vt:lpstr>Vatsalaukun sairaudet</vt:lpstr>
      <vt:lpstr>Vatsalaukku</vt:lpstr>
      <vt:lpstr>Refluksitauti</vt:lpstr>
      <vt:lpstr>Atrofinen gastriitti</vt:lpstr>
      <vt:lpstr>Helikobakteeri</vt:lpstr>
      <vt:lpstr>Helikobakteeri</vt:lpstr>
      <vt:lpstr>Laktoosi-intoleranssi</vt:lpstr>
      <vt:lpstr>Vastalaukun sairauksien merkkiaineet ja tutkimukset</vt:lpstr>
      <vt:lpstr>Pepsinogeeni I ja II</vt:lpstr>
      <vt:lpstr>Gastriini 17</vt:lpstr>
      <vt:lpstr>Helikobakteeri tutkimukset</vt:lpstr>
      <vt:lpstr>B12</vt:lpstr>
      <vt:lpstr>Mahalaukun biomerkkiainetutkimus</vt:lpstr>
      <vt:lpstr>PowerPoint-esitys</vt:lpstr>
      <vt:lpstr>Laktoosi intoleranssi</vt:lpstr>
      <vt:lpstr>Keliakia</vt:lpstr>
      <vt:lpstr>Keliakia</vt:lpstr>
      <vt:lpstr>Keliakian vasta-aine tutkimukset</vt:lpstr>
      <vt:lpstr>Keliakian diagnostiikka</vt:lpstr>
      <vt:lpstr>Keliakiatutkimukset</vt:lpstr>
      <vt:lpstr>Ulosteessa esiintyvä veri</vt:lpstr>
      <vt:lpstr>Suoliston verenvuodot</vt:lpstr>
      <vt:lpstr>Yhdistelmätestit</vt:lpstr>
      <vt:lpstr>Tulehdukselliset suolistosairaudet</vt:lpstr>
      <vt:lpstr>Kalprotektiini tutkimus</vt:lpstr>
      <vt:lpstr>Tulkinta</vt:lpstr>
      <vt:lpstr>Syöpämerkkiaineet</vt:lpstr>
      <vt:lpstr>Karsinoembryonaalinen antigeeni</vt:lpstr>
      <vt:lpstr>CA 19-9</vt:lpstr>
      <vt:lpstr>Suolistosairauksien diagnostiikka</vt:lpstr>
      <vt:lpstr>PowerPoint-esitys</vt:lpstr>
    </vt:vector>
  </TitlesOfParts>
  <Company>Etelä-Pohjanmaan Sairaanhoitopiiri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Järjestelmänvalvoja</dc:creator>
  <cp:lastModifiedBy>Åkerman Kari</cp:lastModifiedBy>
  <cp:revision>62</cp:revision>
  <cp:lastPrinted>2018-02-16T13:49:43Z</cp:lastPrinted>
  <dcterms:created xsi:type="dcterms:W3CDTF">2012-07-19T07:52:06Z</dcterms:created>
  <dcterms:modified xsi:type="dcterms:W3CDTF">2018-02-17T08:03:40Z</dcterms:modified>
</cp:coreProperties>
</file>